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35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VoltzIQ Smart BMS</c:v>
                </c:pt>
              </c:strCache>
            </c:strRef>
          </c:tx>
          <c:spPr>
            <a:solidFill>
              <a:srgbClr val="2F8FFF"/>
            </a:solidFill>
            <a:effectLst/>
          </c:spPr>
          <c:invertIfNegative val="0"/>
          <c:dLbls>
            <c:numFmt formatCode="0&quot;°C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333A47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50A</c:v>
                </c:pt>
                <c:pt idx="1">
                  <c:v>60A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B8-4AB6-8D07-C3E84031E0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Typical Market BMS</c:v>
                </c:pt>
              </c:strCache>
            </c:strRef>
          </c:tx>
          <c:spPr>
            <a:solidFill>
              <a:srgbClr val="C6D3E8"/>
            </a:solidFill>
            <a:effectLst/>
          </c:spPr>
          <c:invertIfNegative val="0"/>
          <c:dLbls>
            <c:numFmt formatCode="0&quot;°C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333A47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50A</c:v>
                </c:pt>
                <c:pt idx="1">
                  <c:v>60A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B8-4AB6-8D07-C3E84031E0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333A4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5"/>
          <c:min val="0"/>
        </c:scaling>
        <c:delete val="0"/>
        <c:axPos val="l"/>
        <c:majorGridlines>
          <c:spPr>
            <a:ln w="1270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33A4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333A47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9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1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3" name="Image 0" descr="/home/claude/voltziq/icon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928" y="1051560"/>
            <a:ext cx="1005840" cy="10058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224028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</a:t>
            </a:r>
            <a:r>
              <a:rPr lang="en-US" sz="540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</a:t>
            </a:r>
            <a:endParaRPr lang="en-US" sz="5400" dirty="0"/>
          </a:p>
        </p:txBody>
      </p:sp>
      <p:sp>
        <p:nvSpPr>
          <p:cNvPr id="5" name="Shape 2"/>
          <p:cNvSpPr/>
          <p:nvPr/>
        </p:nvSpPr>
        <p:spPr>
          <a:xfrm>
            <a:off x="5090008" y="3246120"/>
            <a:ext cx="2011680" cy="0"/>
          </a:xfrm>
          <a:prstGeom prst="line">
            <a:avLst/>
          </a:prstGeom>
          <a:noFill/>
          <a:ln w="25400">
            <a:solidFill>
              <a:srgbClr val="2FAE5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0" y="3401568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C7D6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BMS. Safer Batteries. Longer Life.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2438248" y="44805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Battery Management Systems for Next-Generation Electric Mobility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0" y="61722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E8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EV OEMs  |  Battery Pack Manufacturers  |  Fleet Operators  |  Investors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&amp; BUILD QUALITY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Smaller. Built Tougher.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engineering choices that define VoltzIQ's reliability in the field.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318608" cy="4023360"/>
          </a:xfrm>
          <a:prstGeom prst="roundRect">
            <a:avLst>
              <a:gd name="adj" fmla="val 181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6384" y="2203704"/>
            <a:ext cx="658368" cy="658368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7" name="Image 0" descr="/home/claude/voltziq/icons/compac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368296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221992"/>
            <a:ext cx="4038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Design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3017520"/>
            <a:ext cx="458708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smaller, higher-density PCB layout combined with industrial-grade components enables a more compact battery pack — without compromising protection or performance.</a:t>
            </a:r>
            <a:endParaRPr lang="en-US" sz="1200" dirty="0"/>
          </a:p>
        </p:txBody>
      </p:sp>
      <p:pic>
        <p:nvPicPr>
          <p:cNvPr id="10" name="Image 1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782312"/>
            <a:ext cx="146304" cy="14630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24712" y="472744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system weight</a:t>
            </a:r>
            <a:endParaRPr lang="en-US" sz="1050" dirty="0"/>
          </a:p>
        </p:txBody>
      </p:sp>
      <p:pic>
        <p:nvPicPr>
          <p:cNvPr id="12" name="Image 2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056632"/>
            <a:ext cx="146304" cy="1463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24712" y="500176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component integration</a:t>
            </a:r>
            <a:endParaRPr lang="en-US" sz="1050" dirty="0"/>
          </a:p>
        </p:txBody>
      </p:sp>
      <p:pic>
        <p:nvPicPr>
          <p:cNvPr id="14" name="Image 3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330952"/>
            <a:ext cx="146304" cy="14630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24712" y="527608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usable pack space</a:t>
            </a:r>
            <a:endParaRPr lang="en-US" sz="1050" dirty="0"/>
          </a:p>
        </p:txBody>
      </p:sp>
      <p:pic>
        <p:nvPicPr>
          <p:cNvPr id="16" name="Image 4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605272"/>
            <a:ext cx="146304" cy="14630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24712" y="555040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Easier vehicle integration</a:t>
            </a:r>
            <a:endParaRPr lang="en-US" sz="1050" dirty="0"/>
          </a:p>
        </p:txBody>
      </p:sp>
      <p:sp>
        <p:nvSpPr>
          <p:cNvPr id="18" name="Shape 11"/>
          <p:cNvSpPr/>
          <p:nvPr/>
        </p:nvSpPr>
        <p:spPr>
          <a:xfrm>
            <a:off x="6324448" y="1965960"/>
            <a:ext cx="5318608" cy="4023360"/>
          </a:xfrm>
          <a:prstGeom prst="roundRect">
            <a:avLst>
              <a:gd name="adj" fmla="val 181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2"/>
          <p:cNvSpPr/>
          <p:nvPr/>
        </p:nvSpPr>
        <p:spPr>
          <a:xfrm>
            <a:off x="6562192" y="2203704"/>
            <a:ext cx="658368" cy="658368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5" descr="/home/claude/voltziq/icons/industri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784" y="2368296"/>
            <a:ext cx="329184" cy="329184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7376008" y="2221992"/>
            <a:ext cx="4038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Industrial-Grade Components</a:t>
            </a:r>
            <a:endParaRPr lang="en-US" sz="1600" dirty="0"/>
          </a:p>
        </p:txBody>
      </p:sp>
      <p:sp>
        <p:nvSpPr>
          <p:cNvPr id="22" name="Text 14"/>
          <p:cNvSpPr/>
          <p:nvPr/>
        </p:nvSpPr>
        <p:spPr>
          <a:xfrm>
            <a:off x="6690208" y="3017520"/>
            <a:ext cx="458708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Automotive-quality, vibration-resistant components are built for continuous commercial use — not consumer-grade duty cycles — ensuring long-term dependability on Indian roads.</a:t>
            </a:r>
            <a:endParaRPr lang="en-US" sz="1200" dirty="0"/>
          </a:p>
        </p:txBody>
      </p:sp>
      <p:pic>
        <p:nvPicPr>
          <p:cNvPr id="23" name="Image 6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4782312"/>
            <a:ext cx="146304" cy="146304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6900520" y="472744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Automotive-grade quality</a:t>
            </a:r>
            <a:endParaRPr lang="en-US" sz="1050" dirty="0"/>
          </a:p>
        </p:txBody>
      </p:sp>
      <p:pic>
        <p:nvPicPr>
          <p:cNvPr id="25" name="Image 7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056632"/>
            <a:ext cx="146304" cy="146304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6900520" y="500176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Vibration and shock resistant</a:t>
            </a:r>
            <a:endParaRPr lang="en-US" sz="1050" dirty="0"/>
          </a:p>
        </p:txBody>
      </p:sp>
      <p:pic>
        <p:nvPicPr>
          <p:cNvPr id="27" name="Image 8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330952"/>
            <a:ext cx="146304" cy="146304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6900520" y="527608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operating life</a:t>
            </a:r>
            <a:endParaRPr lang="en-US" sz="1050" dirty="0"/>
          </a:p>
        </p:txBody>
      </p:sp>
      <p:pic>
        <p:nvPicPr>
          <p:cNvPr id="29" name="Image 9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605272"/>
            <a:ext cx="146304" cy="146304"/>
          </a:xfrm>
          <a:prstGeom prst="rect">
            <a:avLst/>
          </a:prstGeom>
        </p:spPr>
      </p:pic>
      <p:sp>
        <p:nvSpPr>
          <p:cNvPr id="30" name="Text 18"/>
          <p:cNvSpPr/>
          <p:nvPr/>
        </p:nvSpPr>
        <p:spPr>
          <a:xfrm>
            <a:off x="6900520" y="555040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Commercial-vehicle ready</a:t>
            </a:r>
            <a:endParaRPr lang="en-US" sz="1050" dirty="0"/>
          </a:p>
        </p:txBody>
      </p:sp>
      <p:sp>
        <p:nvSpPr>
          <p:cNvPr id="31" name="Shape 19"/>
          <p:cNvSpPr/>
          <p:nvPr/>
        </p:nvSpPr>
        <p:spPr>
          <a:xfrm>
            <a:off x="548640" y="612648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0"/>
          <p:cNvSpPr/>
          <p:nvPr/>
        </p:nvSpPr>
        <p:spPr>
          <a:xfrm>
            <a:off x="777240" y="612648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footprint, industrial-grade durability — engineered for real commercial duty cycles.</a:t>
            </a:r>
            <a:endParaRPr lang="en-US" sz="1100" dirty="0"/>
          </a:p>
        </p:txBody>
      </p:sp>
      <p:pic>
        <p:nvPicPr>
          <p:cNvPr id="33" name="Image 10" descr="/home/claude/voltziq/icons/logo_ic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1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2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SOFTWARE FEATURES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Software. More Confident Riders.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intelligence that improves everyday range confidence and cold-weather safety.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318608" cy="4023360"/>
          </a:xfrm>
          <a:prstGeom prst="roundRect">
            <a:avLst>
              <a:gd name="adj" fmla="val 181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6384" y="2203704"/>
            <a:ext cx="658368" cy="658368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7" name="Image 0" descr="/home/claude/voltziq/icons/so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368296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221992"/>
            <a:ext cx="4038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Accurate State of Charge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3017520"/>
            <a:ext cx="458708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SOC algorithms deliver a stable, reliable battery percentage — no sudden jumps — so riders and fleets can trust the range they see.</a:t>
            </a:r>
            <a:endParaRPr lang="en-US" sz="1200" dirty="0"/>
          </a:p>
        </p:txBody>
      </p:sp>
      <p:pic>
        <p:nvPicPr>
          <p:cNvPr id="10" name="Image 1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782312"/>
            <a:ext cx="146304" cy="14630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24712" y="472744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Stable, non-jumping battery %</a:t>
            </a:r>
            <a:endParaRPr lang="en-US" sz="1050" dirty="0"/>
          </a:p>
        </p:txBody>
      </p:sp>
      <p:pic>
        <p:nvPicPr>
          <p:cNvPr id="12" name="Image 2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056632"/>
            <a:ext cx="146304" cy="1463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24712" y="500176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range prediction</a:t>
            </a:r>
            <a:endParaRPr lang="en-US" sz="1050" dirty="0"/>
          </a:p>
        </p:txBody>
      </p:sp>
      <p:pic>
        <p:nvPicPr>
          <p:cNvPr id="14" name="Image 3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330952"/>
            <a:ext cx="146304" cy="14630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24712" y="527608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fleet confidence</a:t>
            </a:r>
            <a:endParaRPr lang="en-US" sz="1050" dirty="0"/>
          </a:p>
        </p:txBody>
      </p:sp>
      <p:pic>
        <p:nvPicPr>
          <p:cNvPr id="16" name="Image 4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605272"/>
            <a:ext cx="146304" cy="14630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24712" y="555040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customer trust</a:t>
            </a:r>
            <a:endParaRPr lang="en-US" sz="1050" dirty="0"/>
          </a:p>
        </p:txBody>
      </p:sp>
      <p:sp>
        <p:nvSpPr>
          <p:cNvPr id="18" name="Shape 11"/>
          <p:cNvSpPr/>
          <p:nvPr/>
        </p:nvSpPr>
        <p:spPr>
          <a:xfrm>
            <a:off x="6324448" y="1965960"/>
            <a:ext cx="5318608" cy="4023360"/>
          </a:xfrm>
          <a:prstGeom prst="roundRect">
            <a:avLst>
              <a:gd name="adj" fmla="val 181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2"/>
          <p:cNvSpPr/>
          <p:nvPr/>
        </p:nvSpPr>
        <p:spPr>
          <a:xfrm>
            <a:off x="6562192" y="2203704"/>
            <a:ext cx="658368" cy="658368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5" descr="/home/claude/voltziq/icons/prehea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784" y="2368296"/>
            <a:ext cx="329184" cy="329184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7376008" y="2221992"/>
            <a:ext cx="403844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Preheat</a:t>
            </a:r>
            <a:endParaRPr lang="en-US" sz="1600" dirty="0"/>
          </a:p>
        </p:txBody>
      </p:sp>
      <p:sp>
        <p:nvSpPr>
          <p:cNvPr id="22" name="Text 14"/>
          <p:cNvSpPr/>
          <p:nvPr/>
        </p:nvSpPr>
        <p:spPr>
          <a:xfrm>
            <a:off x="6690208" y="3017520"/>
            <a:ext cx="4587088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cold conditions, VoltzIQ automatically preheats the battery before charging — protecting cells and enabling safe charging in low-temperature markets.</a:t>
            </a:r>
            <a:endParaRPr lang="en-US" sz="1200" dirty="0"/>
          </a:p>
        </p:txBody>
      </p:sp>
      <p:pic>
        <p:nvPicPr>
          <p:cNvPr id="23" name="Image 6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4782312"/>
            <a:ext cx="146304" cy="146304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6900520" y="472744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 cold-weather charging</a:t>
            </a:r>
            <a:endParaRPr lang="en-US" sz="1050" dirty="0"/>
          </a:p>
        </p:txBody>
      </p:sp>
      <p:pic>
        <p:nvPicPr>
          <p:cNvPr id="25" name="Image 7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056632"/>
            <a:ext cx="146304" cy="146304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6900520" y="500176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cell protection</a:t>
            </a:r>
            <a:endParaRPr lang="en-US" sz="1050" dirty="0"/>
          </a:p>
        </p:txBody>
      </p:sp>
      <p:pic>
        <p:nvPicPr>
          <p:cNvPr id="27" name="Image 8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330952"/>
            <a:ext cx="146304" cy="146304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6900520" y="527608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Export-market ready</a:t>
            </a:r>
            <a:endParaRPr lang="en-US" sz="1050" dirty="0"/>
          </a:p>
        </p:txBody>
      </p:sp>
      <p:pic>
        <p:nvPicPr>
          <p:cNvPr id="29" name="Image 9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08" y="5605272"/>
            <a:ext cx="146304" cy="146304"/>
          </a:xfrm>
          <a:prstGeom prst="rect">
            <a:avLst/>
          </a:prstGeom>
        </p:spPr>
      </p:pic>
      <p:sp>
        <p:nvSpPr>
          <p:cNvPr id="30" name="Text 18"/>
          <p:cNvSpPr/>
          <p:nvPr/>
        </p:nvSpPr>
        <p:spPr>
          <a:xfrm>
            <a:off x="6900520" y="5550408"/>
            <a:ext cx="44042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Automatic, no user action needed</a:t>
            </a:r>
            <a:endParaRPr lang="en-US" sz="1050" dirty="0"/>
          </a:p>
        </p:txBody>
      </p:sp>
      <p:sp>
        <p:nvSpPr>
          <p:cNvPr id="31" name="Shape 19"/>
          <p:cNvSpPr/>
          <p:nvPr/>
        </p:nvSpPr>
        <p:spPr>
          <a:xfrm>
            <a:off x="548640" y="612648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0"/>
          <p:cNvSpPr/>
          <p:nvPr/>
        </p:nvSpPr>
        <p:spPr>
          <a:xfrm>
            <a:off x="777240" y="612648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SOC and thermal-aware charging — built for confidence in every climate.</a:t>
            </a:r>
            <a:endParaRPr lang="en-US" sz="1100" dirty="0"/>
          </a:p>
        </p:txBody>
      </p:sp>
      <p:pic>
        <p:nvPicPr>
          <p:cNvPr id="33" name="Image 10" descr="/home/claude/voltziq/icons/logo_ic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1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2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HEAD-TO-HEAD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Conventional BMS vs. VoltzIQ Smart BMS</a:t>
            </a:r>
            <a:endParaRPr lang="en-US" sz="2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08760"/>
          <a:ext cx="11094415" cy="4114800"/>
        </p:xfrm>
        <a:graphic>
          <a:graphicData uri="http://schemas.openxmlformats.org/drawingml/2006/table">
            <a:tbl>
              <a:tblPr/>
              <a:tblGrid>
                <a:gridCol w="4437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0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Conventional BMS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VoltzIQ Smart BMS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8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Thermal performance (temperature rise)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— up to 57°C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 — as little as 17–31°C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Heavy load operation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Sudden shutdowns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Smooth, dynamic response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Surge protection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/ limited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Multi-stage TVS protection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Active cell balancing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Charging only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Full-time — charge, discharge, standby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Battery security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available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Anti-theft lock + overvoltage alarm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Communication-independent protection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Dependent on CAN/RS485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Always-on, fail-safe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Industrial-grade components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Consumer-grade typical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Automotive-grade throughout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33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cost of ownership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A645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Higher warranty &amp; service cost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1F4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lifetime cost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Image 0" descr="/home/claude/voltziq/icon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VOLTZIQ ADVANTAGE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Leading OEMs Choose VoltzIQ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5" name="Shape 3"/>
          <p:cNvSpPr/>
          <p:nvPr/>
        </p:nvSpPr>
        <p:spPr>
          <a:xfrm>
            <a:off x="1458811" y="208483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6" name="Image 0" descr="/home/claude/voltziq/icons/w_safe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51" y="2270272"/>
            <a:ext cx="342351" cy="3423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92608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402254" y="187452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9" name="Shape 6"/>
          <p:cNvSpPr/>
          <p:nvPr/>
        </p:nvSpPr>
        <p:spPr>
          <a:xfrm>
            <a:off x="4312425" y="208483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10" name="Image 1" descr="/home/claude/voltziq/icons/w_reliabil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865" y="2270272"/>
            <a:ext cx="342351" cy="3423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93694" y="292608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255868" y="187452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13" name="Shape 9"/>
          <p:cNvSpPr/>
          <p:nvPr/>
        </p:nvSpPr>
        <p:spPr>
          <a:xfrm>
            <a:off x="7166039" y="208483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14" name="Image 2" descr="/home/claude/voltziq/icons/w_softwa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479" y="2270272"/>
            <a:ext cx="342351" cy="34235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347308" y="292608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Software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9109481" y="187452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17" name="Shape 12"/>
          <p:cNvSpPr/>
          <p:nvPr/>
        </p:nvSpPr>
        <p:spPr>
          <a:xfrm>
            <a:off x="10019652" y="208483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18" name="Image 3" descr="/home/claude/voltziq/icons/w_desig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093" y="2270272"/>
            <a:ext cx="342351" cy="34235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200921" y="292608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Design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548640" y="406908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21" name="Shape 15"/>
          <p:cNvSpPr/>
          <p:nvPr/>
        </p:nvSpPr>
        <p:spPr>
          <a:xfrm>
            <a:off x="1458811" y="427939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22" name="Image 4" descr="/home/claude/voltziq/icons/w_maintenanc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4251" y="4464832"/>
            <a:ext cx="342351" cy="34235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40080" y="512064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Maintenance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3402254" y="406908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25" name="Shape 18"/>
          <p:cNvSpPr/>
          <p:nvPr/>
        </p:nvSpPr>
        <p:spPr>
          <a:xfrm>
            <a:off x="4312425" y="427939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26" name="Image 5" descr="/home/claude/voltziq/icons/w_lif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7865" y="4464832"/>
            <a:ext cx="342351" cy="342351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493694" y="512064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Battery Life</a:t>
            </a:r>
            <a:endParaRPr lang="en-US" sz="1300" dirty="0"/>
          </a:p>
        </p:txBody>
      </p:sp>
      <p:sp>
        <p:nvSpPr>
          <p:cNvPr id="28" name="Shape 20"/>
          <p:cNvSpPr/>
          <p:nvPr/>
        </p:nvSpPr>
        <p:spPr>
          <a:xfrm>
            <a:off x="6255868" y="406908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29" name="Shape 21"/>
          <p:cNvSpPr/>
          <p:nvPr/>
        </p:nvSpPr>
        <p:spPr>
          <a:xfrm>
            <a:off x="7166039" y="427939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30" name="Image 6" descr="/home/claude/voltziq/icons/w_premium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1479" y="4464832"/>
            <a:ext cx="342351" cy="342351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347308" y="512064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Components</a:t>
            </a:r>
            <a:endParaRPr lang="en-US" sz="1300" dirty="0"/>
          </a:p>
        </p:txBody>
      </p:sp>
      <p:sp>
        <p:nvSpPr>
          <p:cNvPr id="32" name="Shape 23"/>
          <p:cNvSpPr/>
          <p:nvPr/>
        </p:nvSpPr>
        <p:spPr>
          <a:xfrm>
            <a:off x="9109481" y="4069080"/>
            <a:ext cx="2533574" cy="1874520"/>
          </a:xfrm>
          <a:prstGeom prst="roundRect">
            <a:avLst>
              <a:gd name="adj" fmla="val 3902"/>
            </a:avLst>
          </a:prstGeom>
          <a:solidFill>
            <a:srgbClr val="16316F"/>
          </a:solidFill>
          <a:ln/>
        </p:spPr>
      </p:sp>
      <p:sp>
        <p:nvSpPr>
          <p:cNvPr id="33" name="Shape 24"/>
          <p:cNvSpPr/>
          <p:nvPr/>
        </p:nvSpPr>
        <p:spPr>
          <a:xfrm>
            <a:off x="10019652" y="4279392"/>
            <a:ext cx="713232" cy="713232"/>
          </a:xfrm>
          <a:prstGeom prst="ellipse">
            <a:avLst/>
          </a:prstGeom>
          <a:solidFill>
            <a:srgbClr val="0A1638"/>
          </a:solidFill>
          <a:ln/>
        </p:spPr>
      </p:sp>
      <p:pic>
        <p:nvPicPr>
          <p:cNvPr id="34" name="Image 7" descr="/home/claude/voltziq/icons/w_roa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5093" y="4464832"/>
            <a:ext cx="342351" cy="342351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9200921" y="5120640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 Road Ready</a:t>
            </a:r>
            <a:endParaRPr lang="en-US" sz="1300" dirty="0"/>
          </a:p>
        </p:txBody>
      </p:sp>
      <p:pic>
        <p:nvPicPr>
          <p:cNvPr id="36" name="Image 8" descr="/home/claude/voltziq/icons/logo_icon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8" name="Text 27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VOLTZIQ POWERS PERFORMANCE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Smart BMS. Every Electric Application.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26807" y="215341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voltziq/icons/app_scoo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117" y="2347722"/>
            <a:ext cx="388620" cy="3886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426807" y="215341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309067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 Scooter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402254" y="192024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80421" y="215341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voltziq/icons/app_bik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731" y="2347722"/>
            <a:ext cx="388620" cy="3886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280421" y="215341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493694" y="309067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 Bike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255868" y="192024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134035" y="215341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/home/claude/voltziq/icons/app_ricksha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8345" y="2347722"/>
            <a:ext cx="388620" cy="38862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7134035" y="215341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347308" y="309067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E-Rickshaw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9109481" y="192024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987648" y="215341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/home/claude/voltziq/icons/app_car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1958" y="2347722"/>
            <a:ext cx="388620" cy="388620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9987648" y="215341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9200921" y="309067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Cargo Vehicle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548640" y="416052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1426807" y="439369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6" name="Image 4" descr="/home/claude/voltziq/icons/app_swap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117" y="4588002"/>
            <a:ext cx="388620" cy="388620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1426807" y="439369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28" name="Text 21"/>
          <p:cNvSpPr/>
          <p:nvPr/>
        </p:nvSpPr>
        <p:spPr>
          <a:xfrm>
            <a:off x="640080" y="533095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Swapping</a:t>
            </a:r>
            <a:endParaRPr lang="en-US" sz="1250" dirty="0"/>
          </a:p>
        </p:txBody>
      </p:sp>
      <p:sp>
        <p:nvSpPr>
          <p:cNvPr id="29" name="Shape 22"/>
          <p:cNvSpPr/>
          <p:nvPr/>
        </p:nvSpPr>
        <p:spPr>
          <a:xfrm>
            <a:off x="3402254" y="416052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4280421" y="439369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1" name="Image 5" descr="/home/claude/voltziq/icons/app_sola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4731" y="4588002"/>
            <a:ext cx="388620" cy="388620"/>
          </a:xfrm>
          <a:prstGeom prst="rect">
            <a:avLst/>
          </a:prstGeom>
        </p:spPr>
      </p:pic>
      <p:sp>
        <p:nvSpPr>
          <p:cNvPr id="32" name="Shape 24"/>
          <p:cNvSpPr/>
          <p:nvPr/>
        </p:nvSpPr>
        <p:spPr>
          <a:xfrm>
            <a:off x="4280421" y="439369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33" name="Text 25"/>
          <p:cNvSpPr/>
          <p:nvPr/>
        </p:nvSpPr>
        <p:spPr>
          <a:xfrm>
            <a:off x="3493694" y="533095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ESS</a:t>
            </a:r>
            <a:endParaRPr lang="en-US" sz="1250" dirty="0"/>
          </a:p>
        </p:txBody>
      </p:sp>
      <p:sp>
        <p:nvSpPr>
          <p:cNvPr id="34" name="Shape 26"/>
          <p:cNvSpPr/>
          <p:nvPr/>
        </p:nvSpPr>
        <p:spPr>
          <a:xfrm>
            <a:off x="6255868" y="416052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7134035" y="439369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6" name="Image 6" descr="/home/claude/voltziq/icons/app_up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8345" y="4588002"/>
            <a:ext cx="388620" cy="388620"/>
          </a:xfrm>
          <a:prstGeom prst="rect">
            <a:avLst/>
          </a:prstGeom>
        </p:spPr>
      </p:pic>
      <p:sp>
        <p:nvSpPr>
          <p:cNvPr id="37" name="Shape 28"/>
          <p:cNvSpPr/>
          <p:nvPr/>
        </p:nvSpPr>
        <p:spPr>
          <a:xfrm>
            <a:off x="7134035" y="439369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38" name="Text 29"/>
          <p:cNvSpPr/>
          <p:nvPr/>
        </p:nvSpPr>
        <p:spPr>
          <a:xfrm>
            <a:off x="6347308" y="533095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 Systems</a:t>
            </a:r>
            <a:endParaRPr lang="en-US" sz="1250" dirty="0"/>
          </a:p>
        </p:txBody>
      </p:sp>
      <p:sp>
        <p:nvSpPr>
          <p:cNvPr id="39" name="Shape 30"/>
          <p:cNvSpPr/>
          <p:nvPr/>
        </p:nvSpPr>
        <p:spPr>
          <a:xfrm>
            <a:off x="9109481" y="4160520"/>
            <a:ext cx="2533574" cy="1920240"/>
          </a:xfrm>
          <a:prstGeom prst="roundRect">
            <a:avLst>
              <a:gd name="adj" fmla="val 3810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9987648" y="4393692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1" name="Image 7" descr="/home/claude/voltziq/icons/app_industria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1958" y="4588002"/>
            <a:ext cx="388620" cy="388620"/>
          </a:xfrm>
          <a:prstGeom prst="rect">
            <a:avLst/>
          </a:prstGeom>
        </p:spPr>
      </p:pic>
      <p:sp>
        <p:nvSpPr>
          <p:cNvPr id="42" name="Shape 32"/>
          <p:cNvSpPr/>
          <p:nvPr/>
        </p:nvSpPr>
        <p:spPr>
          <a:xfrm>
            <a:off x="9987648" y="4393692"/>
            <a:ext cx="777240" cy="777240"/>
          </a:xfrm>
          <a:prstGeom prst="ellipse">
            <a:avLst/>
          </a:prstGeom>
          <a:ln w="19050">
            <a:solidFill>
              <a:srgbClr val="2F8FFF"/>
            </a:solidFill>
            <a:prstDash val="solid"/>
          </a:ln>
        </p:spPr>
      </p:sp>
      <p:sp>
        <p:nvSpPr>
          <p:cNvPr id="43" name="Text 33"/>
          <p:cNvSpPr/>
          <p:nvPr/>
        </p:nvSpPr>
        <p:spPr>
          <a:xfrm>
            <a:off x="9200921" y="5330952"/>
            <a:ext cx="235069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Lithium</a:t>
            </a:r>
            <a:endParaRPr lang="en-US" sz="1250" dirty="0"/>
          </a:p>
        </p:txBody>
      </p:sp>
      <p:pic>
        <p:nvPicPr>
          <p:cNvPr id="44" name="Image 8" descr="/home/claude/voltziq/icons/logo_icon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6" name="Text 35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CASE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Batteries. Better Business.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VoltzIQ's engineering advantages translate directly into measurable business outcomes for OEMs, fleets, and distributors.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49174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7" name="Image 0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6289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229514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warranty claims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463040" y="265176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failures mean lower cost of ownership for OEMs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278728" y="214884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07328" y="249174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12" name="Image 1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488" y="2628900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93128" y="229514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battery life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193128" y="265176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balancing and cooler operation extend cell health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548640" y="361188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77240" y="395478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17" name="Image 2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1940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63040" y="375818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maintenance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1463040" y="411480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Automatic, fail-safe protection reduces service visits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278728" y="361188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507328" y="395478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2" name="Image 3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488" y="4091940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93128" y="375818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fleet uptime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7193128" y="411480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 load handling avoids nuisance shutdowns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548640" y="507492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777240" y="541782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7" name="Image 4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554980"/>
            <a:ext cx="274320" cy="2743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463040" y="522122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customer satisfaction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1463040" y="557784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range and consistent performance riders trust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6278728" y="5074920"/>
            <a:ext cx="5364328" cy="1234440"/>
          </a:xfrm>
          <a:prstGeom prst="roundRect">
            <a:avLst>
              <a:gd name="adj" fmla="val 5185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6507328" y="5417820"/>
            <a:ext cx="548640" cy="5486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32" name="Image 5" descr="/home/claude/voltziq/icons/benef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488" y="5554980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7193128" y="5221224"/>
            <a:ext cx="426704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ROI</a:t>
            </a:r>
            <a:endParaRPr lang="en-US" sz="1350" dirty="0"/>
          </a:p>
        </p:txBody>
      </p:sp>
      <p:sp>
        <p:nvSpPr>
          <p:cNvPr id="34" name="Text 26"/>
          <p:cNvSpPr/>
          <p:nvPr/>
        </p:nvSpPr>
        <p:spPr>
          <a:xfrm>
            <a:off x="7193128" y="5577840"/>
            <a:ext cx="4267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operating cost and stronger asset protection</a:t>
            </a:r>
            <a:endParaRPr lang="en-US" sz="1050" dirty="0"/>
          </a:p>
        </p:txBody>
      </p:sp>
      <p:pic>
        <p:nvPicPr>
          <p:cNvPr id="35" name="Image 6" descr="/home/claude/voltziq/icons/logo_ic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16316F"/>
          </a:solidFill>
          <a:ln/>
        </p:spPr>
      </p:sp>
      <p:pic>
        <p:nvPicPr>
          <p:cNvPr id="3" name="Image 0" descr="/home/claude/voltziq/icon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648" y="91440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1965960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0" y="26974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BMS. Safer Batteries. Longer Life.</a:t>
            </a:r>
            <a:endParaRPr lang="en-US" sz="1600" dirty="0"/>
          </a:p>
        </p:txBody>
      </p:sp>
      <p:pic>
        <p:nvPicPr>
          <p:cNvPr id="6" name="Image 1" descr="/home/claude/voltziq/icons/glob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4" y="3794760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8376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www.voltziq.com</a:t>
            </a:r>
            <a:endParaRPr lang="en-US" sz="1250" dirty="0"/>
          </a:p>
        </p:txBody>
      </p:sp>
      <p:pic>
        <p:nvPicPr>
          <p:cNvPr id="8" name="Image 2" descr="/home/claude/voltziq/icons/envelop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544" y="3794760"/>
            <a:ext cx="292608" cy="29260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4992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sales@voltziq.com</a:t>
            </a:r>
            <a:endParaRPr lang="en-US" sz="1250" dirty="0"/>
          </a:p>
        </p:txBody>
      </p:sp>
      <p:pic>
        <p:nvPicPr>
          <p:cNvPr id="10" name="Image 3" descr="/home/claude/voltziq/icons/phon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704" y="3794760"/>
            <a:ext cx="292608" cy="2926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016088" y="417880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+91 00000 00000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548640" y="598932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E8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Manufacturers  •  Battery Pack Manufacturers  •  Fleet Operators  •  Battery Swapping Networks  •  Investors &amp; Distributors</a:t>
            </a:r>
            <a:endParaRPr lang="en-US" sz="1000" dirty="0"/>
          </a:p>
        </p:txBody>
      </p:sp>
      <p:pic>
        <p:nvPicPr>
          <p:cNvPr id="13" name="Image 4" descr="/home/claude/voltziq/icons/logo_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15" name="Text 8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7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EV Boom Is Only as Strong as Its Battery Management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 two-wheelers, e-rickshaws, and commercial fleets are scaling fast — but conventional BMS technology was not built for India's heat, load cycles, and road conditions.</a:t>
            </a:r>
            <a:endParaRPr lang="en-US" sz="1350" dirty="0"/>
          </a:p>
        </p:txBody>
      </p:sp>
      <p:pic>
        <p:nvPicPr>
          <p:cNvPr id="5" name="Image 0" descr="/home/claude/voltziq/icons/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788920"/>
            <a:ext cx="201168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77824" y="2743200"/>
            <a:ext cx="6309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Overheating in extreme summer conditions</a:t>
            </a:r>
            <a:endParaRPr lang="en-US" sz="1300" dirty="0"/>
          </a:p>
        </p:txBody>
      </p:sp>
      <p:pic>
        <p:nvPicPr>
          <p:cNvPr id="7" name="Image 1" descr="/home/claude/voltziq/icons/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264408"/>
            <a:ext cx="201168" cy="201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77824" y="3218688"/>
            <a:ext cx="6309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shutdowns under heavy load or hill climbs</a:t>
            </a:r>
            <a:endParaRPr lang="en-US" sz="1300" dirty="0"/>
          </a:p>
        </p:txBody>
      </p:sp>
      <p:pic>
        <p:nvPicPr>
          <p:cNvPr id="9" name="Image 2" descr="/home/claude/voltziq/icons/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739896"/>
            <a:ext cx="201168" cy="2011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7824" y="3694176"/>
            <a:ext cx="6309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imbalance that shortens battery life</a:t>
            </a:r>
            <a:endParaRPr lang="en-US" sz="1300" dirty="0"/>
          </a:p>
        </p:txBody>
      </p:sp>
      <p:pic>
        <p:nvPicPr>
          <p:cNvPr id="11" name="Image 3" descr="/home/claude/voltziq/icons/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215384"/>
            <a:ext cx="201168" cy="20116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77824" y="4169664"/>
            <a:ext cx="6309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Vulnerability to theft and unauthorized battery swaps</a:t>
            </a:r>
            <a:endParaRPr lang="en-US" sz="1300" dirty="0"/>
          </a:p>
        </p:txBody>
      </p:sp>
      <p:pic>
        <p:nvPicPr>
          <p:cNvPr id="13" name="Image 4" descr="/home/claude/voltziq/icons/x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690872"/>
            <a:ext cx="201168" cy="20116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77824" y="4645152"/>
            <a:ext cx="6309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warranty and maintenance costs</a:t>
            </a:r>
            <a:endParaRPr lang="en-US" sz="1300" dirty="0"/>
          </a:p>
        </p:txBody>
      </p:sp>
      <p:sp>
        <p:nvSpPr>
          <p:cNvPr id="15" name="Shape 8"/>
          <p:cNvSpPr/>
          <p:nvPr/>
        </p:nvSpPr>
        <p:spPr>
          <a:xfrm>
            <a:off x="7589520" y="1737360"/>
            <a:ext cx="4069080" cy="4434840"/>
          </a:xfrm>
          <a:prstGeom prst="roundRect">
            <a:avLst>
              <a:gd name="adj" fmla="val 1798"/>
            </a:avLst>
          </a:prstGeom>
          <a:solidFill>
            <a:srgbClr val="0D1F4E"/>
          </a:solidFill>
          <a:ln/>
        </p:spPr>
      </p:sp>
      <p:sp>
        <p:nvSpPr>
          <p:cNvPr id="16" name="Text 9"/>
          <p:cNvSpPr/>
          <p:nvPr/>
        </p:nvSpPr>
        <p:spPr>
          <a:xfrm>
            <a:off x="7863840" y="196596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Smart BMS</a:t>
            </a:r>
            <a:endParaRPr lang="en-US" sz="1800" dirty="0"/>
          </a:p>
        </p:txBody>
      </p:sp>
      <p:sp>
        <p:nvSpPr>
          <p:cNvPr id="17" name="Text 10"/>
          <p:cNvSpPr/>
          <p:nvPr/>
        </p:nvSpPr>
        <p:spPr>
          <a:xfrm>
            <a:off x="7863840" y="2377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Engineered specifically for these conditions</a:t>
            </a:r>
            <a:endParaRPr lang="en-US" sz="1200" dirty="0"/>
          </a:p>
        </p:txBody>
      </p:sp>
      <p:pic>
        <p:nvPicPr>
          <p:cNvPr id="18" name="Image 5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2971800"/>
            <a:ext cx="182880" cy="18288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119872" y="293522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Cooler operation under continuous high current</a:t>
            </a:r>
            <a:endParaRPr lang="en-US" sz="1200" dirty="0"/>
          </a:p>
        </p:txBody>
      </p:sp>
      <p:pic>
        <p:nvPicPr>
          <p:cNvPr id="20" name="Image 6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3566160"/>
            <a:ext cx="182880" cy="18288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8119872" y="352958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 power delivery on hills &amp; flyovers</a:t>
            </a:r>
            <a:endParaRPr lang="en-US" sz="1200" dirty="0"/>
          </a:p>
        </p:txBody>
      </p:sp>
      <p:pic>
        <p:nvPicPr>
          <p:cNvPr id="22" name="Image 7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160520"/>
            <a:ext cx="182880" cy="182880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8119872" y="412394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active cell balancing</a:t>
            </a:r>
            <a:endParaRPr lang="en-US" sz="1200" dirty="0"/>
          </a:p>
        </p:txBody>
      </p:sp>
      <p:pic>
        <p:nvPicPr>
          <p:cNvPr id="24" name="Image 8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754880"/>
            <a:ext cx="182880" cy="182880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8119872" y="471830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anti-theft &amp; battery security</a:t>
            </a:r>
            <a:endParaRPr lang="en-US" sz="1200" dirty="0"/>
          </a:p>
        </p:txBody>
      </p:sp>
      <p:pic>
        <p:nvPicPr>
          <p:cNvPr id="26" name="Image 9" descr="/home/claude/voltziq/icons/check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5349240"/>
            <a:ext cx="182880" cy="182880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8119872" y="5312664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total cost of ownership</a:t>
            </a:r>
            <a:endParaRPr lang="en-US" sz="1200" dirty="0"/>
          </a:p>
        </p:txBody>
      </p:sp>
      <p:pic>
        <p:nvPicPr>
          <p:cNvPr id="28" name="Image 10" descr="/home/claude/voltziq/icons/logo_ic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29" name="Text 16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0" name="Text 17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THERMAL MANAGEMENT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Engineered to Stay Cool When Others Heat Up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high-current operation causes conventional BMS units to overheat — accelerating component aging and battery degradation, especially in India's 45°C+ summers.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optimized PCB layout and efficient power design minimize heat generation, keeping the BMS dependable under continuous heavy-current, real-world conditions — not just peak ratings.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307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59936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14216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40–45% lower temperature rise vs. conventional BMS*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370832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2511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Safer operation in extreme Indian summer heat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681728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3600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BMS and battery lifespan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992624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4690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warranty claims and service visits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1-Hour Continuous Discharge — Temperature Rise (°C)</a:t>
            </a:r>
            <a:endParaRPr lang="en-US" sz="115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7406640" y="2194560"/>
          <a:ext cx="4007815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 13"/>
          <p:cNvSpPr/>
          <p:nvPr/>
        </p:nvSpPr>
        <p:spPr>
          <a:xfrm>
            <a:off x="7406640" y="5468112"/>
            <a:ext cx="40078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*Internal comparative testing under matched high-current conditions.</a:t>
            </a:r>
            <a:endParaRPr lang="en-US" sz="800" dirty="0"/>
          </a:p>
        </p:txBody>
      </p:sp>
      <p:sp>
        <p:nvSpPr>
          <p:cNvPr id="21" name="Shape 14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22" name="Text 15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Cooler operation means safer batteries, longer BMS life, and a lower total cost of ownership.</a:t>
            </a:r>
            <a:endParaRPr lang="en-US" sz="1100" dirty="0"/>
          </a:p>
        </p:txBody>
      </p:sp>
      <p:pic>
        <p:nvPicPr>
          <p:cNvPr id="23" name="Image 4" descr="/home/claude/voltziq/icons/logo_ic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25" name="Text 17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MULTI-STAGE SURGE PROTECTION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Against Every Electrical Surge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Lightning, motor switching, static discharge, and load switching generate voltage spikes that silently damage sensitive electronics — shortening the life of critical components.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Multi-stage TVS (Transient Voltage Suppression) protection absorbs and clamps voltage spikes before they reach the MCU, MOSFETs, or communication circuits, keeping the system stable under electrical stress.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life for electronic components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operation under electrical noise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field failure rate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performance in harsh electrical environments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Protected Components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4884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shield_l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0030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004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TVS Protection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498080" y="3520440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mcu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641" y="363016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534656" y="3950208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MCU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8821826" y="3520440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sur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388" y="363016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8858402" y="3950208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MOSFET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10145573" y="3520440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9" name="Image 7" descr="/home/claude/voltziq/icons/networ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7134" y="3630168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10182149" y="3950208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</a:t>
            </a:r>
            <a:endParaRPr lang="en-US" sz="950" dirty="0"/>
          </a:p>
        </p:txBody>
      </p:sp>
      <p:sp>
        <p:nvSpPr>
          <p:cNvPr id="31" name="Shape 21"/>
          <p:cNvSpPr/>
          <p:nvPr/>
        </p:nvSpPr>
        <p:spPr>
          <a:xfrm>
            <a:off x="7498080" y="4379976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32" name="Image 8" descr="/home/claude/voltziq/icons/networ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9641" y="4489704"/>
            <a:ext cx="274320" cy="274320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7534656" y="4809744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RS485</a:t>
            </a:r>
            <a:endParaRPr lang="en-US" sz="950" dirty="0"/>
          </a:p>
        </p:txBody>
      </p:sp>
      <p:sp>
        <p:nvSpPr>
          <p:cNvPr id="34" name="Shape 23"/>
          <p:cNvSpPr/>
          <p:nvPr/>
        </p:nvSpPr>
        <p:spPr>
          <a:xfrm>
            <a:off x="8821826" y="4379976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35" name="Image 9" descr="/home/claude/voltziq/icons/bluetoot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3388" y="4489704"/>
            <a:ext cx="274320" cy="274320"/>
          </a:xfrm>
          <a:prstGeom prst="rect">
            <a:avLst/>
          </a:prstGeom>
        </p:spPr>
      </p:pic>
      <p:sp>
        <p:nvSpPr>
          <p:cNvPr id="36" name="Text 24"/>
          <p:cNvSpPr/>
          <p:nvPr/>
        </p:nvSpPr>
        <p:spPr>
          <a:xfrm>
            <a:off x="8858402" y="4809744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950" dirty="0"/>
          </a:p>
        </p:txBody>
      </p:sp>
      <p:sp>
        <p:nvSpPr>
          <p:cNvPr id="37" name="Shape 25"/>
          <p:cNvSpPr/>
          <p:nvPr/>
        </p:nvSpPr>
        <p:spPr>
          <a:xfrm>
            <a:off x="10145573" y="4379976"/>
            <a:ext cx="1177442" cy="713232"/>
          </a:xfrm>
          <a:prstGeom prst="roundRect">
            <a:avLst>
              <a:gd name="adj" fmla="val 7692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38" name="Image 10" descr="/home/claude/voltziq/icons/commic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97134" y="4489704"/>
            <a:ext cx="274320" cy="274320"/>
          </a:xfrm>
          <a:prstGeom prst="rect">
            <a:avLst/>
          </a:prstGeom>
        </p:spPr>
      </p:pic>
      <p:sp>
        <p:nvSpPr>
          <p:cNvPr id="39" name="Text 26"/>
          <p:cNvSpPr/>
          <p:nvPr/>
        </p:nvSpPr>
        <p:spPr>
          <a:xfrm>
            <a:off x="10182149" y="4809744"/>
            <a:ext cx="110429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 IC</a:t>
            </a:r>
            <a:endParaRPr lang="en-US" sz="950" dirty="0"/>
          </a:p>
        </p:txBody>
      </p:sp>
      <p:sp>
        <p:nvSpPr>
          <p:cNvPr id="40" name="Shape 27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41" name="Text 28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Multi-stage surge protection shields every critical circuit — for electronics that last.</a:t>
            </a:r>
            <a:endParaRPr lang="en-US" sz="1100" dirty="0"/>
          </a:p>
        </p:txBody>
      </p:sp>
      <p:pic>
        <p:nvPicPr>
          <p:cNvPr id="42" name="Image 11" descr="/home/claude/voltziq/icons/logo_icon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43" name="Text 29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44" name="Text 30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HEAVY LOAD PROTECTION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 Power — Even Under Heavy Load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Cargo loads, hill climbs, and flyovers demand short bursts of high current. Conventional BMS units respond with abrupt shutdowns, disrupting the ride and frustrating drivers and passengers.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overcurrent detection with intelligent current derating and filtering allows short surge currents to pass safely, avoiding nuisance trips while still protecting the battery.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Smooth, uninterrupted driving experience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nuisance shutdowns on hills or with heavy cargo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commercial vehicle reliability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for fleet and cargo operators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Current Response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9456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heavylo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4602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461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Load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498080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road_blu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641" y="367588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534656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Hill Climbing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8821826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slop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388" y="367588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8858402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Flyovers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10145573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9" name="Image 7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134" y="3675888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10182149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Cargo Load</a:t>
            </a:r>
            <a:endParaRPr lang="en-US" sz="950" dirty="0"/>
          </a:p>
        </p:txBody>
      </p:sp>
      <p:sp>
        <p:nvSpPr>
          <p:cNvPr id="31" name="Shape 21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2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load protection keeps vehicles moving — without sudden, unsafe shutdowns.</a:t>
            </a:r>
            <a:endParaRPr lang="en-US" sz="1100" dirty="0"/>
          </a:p>
        </p:txBody>
      </p:sp>
      <p:pic>
        <p:nvPicPr>
          <p:cNvPr id="33" name="Image 8" descr="/home/claude/voltziq/icons/logo_ico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STEEP SLOPE BACK-CHARGING PROTECTION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Safer Downhill &amp; Regenerative Braking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braking on mountain roads and flyovers sends reverse energy back into the system — a condition that can stress the controller, battery, and MOSFETs if left unmanaged.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continuously monitors reverse energy flow during downhill regeneration, protecting the controller, battery cells, and MOSFETs from back-charging stress in real time.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Safer operation on descents and mountain roads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controller, battery, and MOSFETs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battery lifespan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performance for hilly terrains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Energy Protection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9456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slop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4602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461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Energy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498080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mcu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641" y="367588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534656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Controller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8821826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so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388" y="367588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8858402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10145573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9" name="Image 7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134" y="3675888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10182149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MOSFET</a:t>
            </a:r>
            <a:endParaRPr lang="en-US" sz="950" dirty="0"/>
          </a:p>
        </p:txBody>
      </p:sp>
      <p:sp>
        <p:nvSpPr>
          <p:cNvPr id="31" name="Shape 21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2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back-charging protection makes downhill regeneration safe by design.</a:t>
            </a:r>
            <a:endParaRPr lang="en-US" sz="1100" dirty="0"/>
          </a:p>
        </p:txBody>
      </p:sp>
      <p:pic>
        <p:nvPicPr>
          <p:cNvPr id="33" name="Image 8" descr="/home/claude/voltziq/icons/logo_ico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COMMUNICATION-INDEPENDENT PROTECTION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That Never Depends on a Signal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or RS485 failures, and loose wiring, can interrupt communication between the BMS and vehicle systems — leaving batteries exposed if protection relies on that link.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protection functions — overcurrent, short circuit, overvoltage, and undervoltage — run independently of communication status, so the battery stays protected even if CAN or RS485 goes down.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Fail-safe protection at all times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overall system reliability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dependency on communication links for safety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Peace of mind for fleet and OEM integration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Always-On Core Protection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9456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com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4602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461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BMS Core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498080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x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641" y="367588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534656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Overcurrent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8821826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x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3388" y="367588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8858402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Circuit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10145573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9" name="Image 7" descr="/home/claude/voltziq/icons/x_r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7134" y="3675888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10182149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/ Undervoltage</a:t>
            </a:r>
            <a:endParaRPr lang="en-US" sz="950" dirty="0"/>
          </a:p>
        </p:txBody>
      </p:sp>
      <p:sp>
        <p:nvSpPr>
          <p:cNvPr id="31" name="Shape 21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2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if communication fails, VoltzIQ protection never does.</a:t>
            </a:r>
            <a:endParaRPr lang="en-US" sz="1100" dirty="0"/>
          </a:p>
        </p:txBody>
      </p:sp>
      <p:pic>
        <p:nvPicPr>
          <p:cNvPr id="33" name="Image 8" descr="/home/claude/voltziq/icons/logo_ic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ACTIVE BALANCING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Cell. Every Moment. Perfectly Balanced.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tolerances, cycling, and aging cause cell voltage imbalances — reducing usable capacity, shortening range, and accelerating battery degradation over time.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intelligent active balancing continuously transfers energy between cells during charging, discharging, and standby — not just while plugged in — with automatic sleep mode to save power.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Longer battery life and higher usable capacity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consistent driving range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Smoother charging performance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maintenance, fully automatic operation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Balancing Cycle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9456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balanc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4602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461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Balancing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498080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sur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641" y="367588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534656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Charging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8821826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so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388" y="367588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8858402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Discharging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10145573" y="3566160"/>
            <a:ext cx="1177442" cy="777240"/>
          </a:xfrm>
          <a:prstGeom prst="roundRect">
            <a:avLst>
              <a:gd name="adj" fmla="val 7059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9" name="Image 7" descr="/home/claude/voltziq/icons/moo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7134" y="3675888"/>
            <a:ext cx="274320" cy="2743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10182149" y="3995928"/>
            <a:ext cx="110429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Standby</a:t>
            </a:r>
            <a:endParaRPr lang="en-US" sz="950" dirty="0"/>
          </a:p>
        </p:txBody>
      </p:sp>
      <p:sp>
        <p:nvSpPr>
          <p:cNvPr id="31" name="Shape 21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32" name="Text 22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active balancing across every operating mode — for maximum battery performance.</a:t>
            </a:r>
            <a:endParaRPr lang="en-US" sz="1100" dirty="0"/>
          </a:p>
        </p:txBody>
      </p:sp>
      <p:pic>
        <p:nvPicPr>
          <p:cNvPr id="33" name="Image 8" descr="/home/claude/voltziq/icons/logo_ico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5" name="Text 24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3891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Protecting More Than the Battery — Protecting the Investment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D143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6263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theft and unauthorized replacement are rising concerns for fleets, swapping networks, and leasing operators — and conventional BMS units offer little beyond basic electrical protection.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6700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VOLTZIQ SOLVES IT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944368"/>
            <a:ext cx="626364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 combines a secondary overvoltage alarm with an intelligent battery anti-theft lock — adding a security layer that helps detect abnormal events and supports authenticated battery use.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7673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BENEFITS</a:t>
            </a:r>
            <a:endParaRPr lang="en-US" sz="1150" dirty="0"/>
          </a:p>
        </p:txBody>
      </p:sp>
      <p:pic>
        <p:nvPicPr>
          <p:cNvPr id="9" name="Image 0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96512"/>
            <a:ext cx="182880" cy="1828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" y="4050792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Enhanced protection for valuable battery assets</a:t>
            </a:r>
            <a:endParaRPr lang="en-US" sz="1200" dirty="0"/>
          </a:p>
        </p:txBody>
      </p:sp>
      <p:pic>
        <p:nvPicPr>
          <p:cNvPr id="11" name="Image 1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407408"/>
            <a:ext cx="182880" cy="1828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248" y="4361688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security for fleet and swapping operators</a:t>
            </a:r>
            <a:endParaRPr lang="en-US" sz="1200" dirty="0"/>
          </a:p>
        </p:txBody>
      </p:sp>
      <p:pic>
        <p:nvPicPr>
          <p:cNvPr id="13" name="Image 2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718304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41248" y="4672584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financial loss from theft or misuse</a:t>
            </a:r>
            <a:endParaRPr lang="en-US" sz="1200" dirty="0"/>
          </a:p>
        </p:txBody>
      </p:sp>
      <p:pic>
        <p:nvPicPr>
          <p:cNvPr id="15" name="Image 3" descr="/home/claude/voltziq/icons/check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0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4983480"/>
            <a:ext cx="59710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confidence for OEMs and operators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7178040" y="1600200"/>
            <a:ext cx="4465015" cy="4160520"/>
          </a:xfrm>
          <a:prstGeom prst="roundRect">
            <a:avLst>
              <a:gd name="adj" fmla="val 1758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406640" y="1764792"/>
            <a:ext cx="40078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Dual-Layer Security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07628" y="2194560"/>
            <a:ext cx="1005840" cy="1005840"/>
          </a:xfrm>
          <a:prstGeom prst="ellipse">
            <a:avLst/>
          </a:prstGeom>
          <a:solidFill>
            <a:srgbClr val="0D1F4E"/>
          </a:solidFill>
          <a:ln/>
        </p:spPr>
      </p:sp>
      <p:pic>
        <p:nvPicPr>
          <p:cNvPr id="20" name="Image 4" descr="/home/claude/voltziq/icons/secur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088" y="244602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358988" y="324612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Secured</a:t>
            </a:r>
            <a:endParaRPr lang="en-US" sz="1000" dirty="0"/>
          </a:p>
        </p:txBody>
      </p:sp>
      <p:sp>
        <p:nvSpPr>
          <p:cNvPr id="22" name="Shape 15"/>
          <p:cNvSpPr/>
          <p:nvPr/>
        </p:nvSpPr>
        <p:spPr>
          <a:xfrm>
            <a:off x="7726680" y="3566160"/>
            <a:ext cx="1610716" cy="822960"/>
          </a:xfrm>
          <a:prstGeom prst="roundRect">
            <a:avLst>
              <a:gd name="adj" fmla="val 6667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3" name="Image 5" descr="/home/claude/voltziq/icons/warn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878" y="3675888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763256" y="3995928"/>
            <a:ext cx="153756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Overvoltage Alarm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9483700" y="3566160"/>
            <a:ext cx="1610716" cy="822960"/>
          </a:xfrm>
          <a:prstGeom prst="roundRect">
            <a:avLst>
              <a:gd name="adj" fmla="val 6667"/>
            </a:avLst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6" name="Image 6" descr="/home/claude/voltziq/icons/secur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1897" y="3675888"/>
            <a:ext cx="274320" cy="27432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9520276" y="3995928"/>
            <a:ext cx="153756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33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Anti-Theft Lock</a:t>
            </a:r>
            <a:endParaRPr lang="en-US" sz="950" dirty="0"/>
          </a:p>
        </p:txBody>
      </p:sp>
      <p:sp>
        <p:nvSpPr>
          <p:cNvPr id="28" name="Shape 19"/>
          <p:cNvSpPr/>
          <p:nvPr/>
        </p:nvSpPr>
        <p:spPr>
          <a:xfrm>
            <a:off x="548640" y="5943600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/>
        </p:spPr>
      </p:sp>
      <p:sp>
        <p:nvSpPr>
          <p:cNvPr id="29" name="Text 20"/>
          <p:cNvSpPr/>
          <p:nvPr/>
        </p:nvSpPr>
        <p:spPr>
          <a:xfrm>
            <a:off x="777240" y="5943600"/>
            <a:ext cx="106372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F8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  </a:t>
            </a:r>
            <a:r>
              <a:rPr lang="en-US" sz="1250" i="1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Exclusive dual-layer security — electrical protection and asset protection, together.</a:t>
            </a:r>
            <a:endParaRPr lang="en-US" sz="1100" dirty="0"/>
          </a:p>
        </p:txBody>
      </p:sp>
      <p:pic>
        <p:nvPicPr>
          <p:cNvPr id="30" name="Image 7" descr="/home/claude/voltziq/icons/logo_ic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73952"/>
            <a:ext cx="201168" cy="201168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804672" y="6455664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0D1F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VOLTZIQ</a:t>
            </a:r>
            <a:endParaRPr lang="en-US" sz="900" dirty="0"/>
          </a:p>
        </p:txBody>
      </p:sp>
      <p:sp>
        <p:nvSpPr>
          <p:cNvPr id="32" name="Text 22"/>
          <p:cNvSpPr/>
          <p:nvPr/>
        </p:nvSpPr>
        <p:spPr>
          <a:xfrm>
            <a:off x="11094415" y="6455664"/>
            <a:ext cx="548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1572</Words>
  <Application>Microsoft Office PowerPoint</Application>
  <PresentationFormat>Widescreen</PresentationFormat>
  <Paragraphs>291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VoltzIQ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VoltzIQ Smart BMS</dc:title>
  <dc:subject>PptxGenJS Presentation</dc:subject>
  <dc:creator>VoltzIQ</dc:creator>
  <cp:lastModifiedBy>Jyotish Kumar</cp:lastModifiedBy>
  <cp:revision>1</cp:revision>
  <dcterms:created xsi:type="dcterms:W3CDTF">2026-07-11T06:17:24Z</dcterms:created>
  <dcterms:modified xsi:type="dcterms:W3CDTF">2026-07-11T06:26:20Z</dcterms:modified>
</cp:coreProperties>
</file>