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7.png"/><Relationship Id="rId8" Type="http://schemas.openxmlformats.org/officeDocument/2006/relationships/image" Target="../media/image-10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1.png"/><Relationship Id="rId3" Type="http://schemas.openxmlformats.org/officeDocument/2006/relationships/image" Target="../media/image-12-1.png"/><Relationship Id="rId4" Type="http://schemas.openxmlformats.org/officeDocument/2006/relationships/image" Target="../media/image-12-1.png"/><Relationship Id="rId5" Type="http://schemas.openxmlformats.org/officeDocument/2006/relationships/image" Target="../media/image-12-1.png"/><Relationship Id="rId6" Type="http://schemas.openxmlformats.org/officeDocument/2006/relationships/image" Target="../media/image-12-1.png"/><Relationship Id="rId7" Type="http://schemas.openxmlformats.org/officeDocument/2006/relationships/image" Target="../media/image-12-1.png"/><Relationship Id="rId8" Type="http://schemas.openxmlformats.org/officeDocument/2006/relationships/image" Target="../media/image-12-1.png"/><Relationship Id="rId9" Type="http://schemas.openxmlformats.org/officeDocument/2006/relationships/image" Target="../media/image-12-1.png"/><Relationship Id="rId10" Type="http://schemas.openxmlformats.org/officeDocument/2006/relationships/image" Target="../media/image-12-1.png"/><Relationship Id="rId11" Type="http://schemas.openxmlformats.org/officeDocument/2006/relationships/image" Target="../media/image-12-1.png"/><Relationship Id="rId12" Type="http://schemas.openxmlformats.org/officeDocument/2006/relationships/image" Target="../media/image-12-12.pn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1.png"/><Relationship Id="rId3" Type="http://schemas.openxmlformats.org/officeDocument/2006/relationships/image" Target="../media/image-5-1.png"/><Relationship Id="rId4" Type="http://schemas.openxmlformats.org/officeDocument/2006/relationships/image" Target="../media/image-5-1.png"/><Relationship Id="rId5" Type="http://schemas.openxmlformats.org/officeDocument/2006/relationships/image" Target="../media/image-5-1.png"/><Relationship Id="rId6" Type="http://schemas.openxmlformats.org/officeDocument/2006/relationships/image" Target="../media/image-5-1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4.png"/><Relationship Id="rId8" Type="http://schemas.openxmlformats.org/officeDocument/2006/relationships/image" Target="../media/image-6-4.png"/><Relationship Id="rId9" Type="http://schemas.openxmlformats.org/officeDocument/2006/relationships/image" Target="../media/image-6-4.png"/><Relationship Id="rId10" Type="http://schemas.openxmlformats.org/officeDocument/2006/relationships/image" Target="../media/image-6-4.png"/><Relationship Id="rId11" Type="http://schemas.openxmlformats.org/officeDocument/2006/relationships/image" Target="../media/image-6-4.png"/><Relationship Id="rId12" Type="http://schemas.openxmlformats.org/officeDocument/2006/relationships/image" Target="../media/image-6-4.png"/><Relationship Id="rId13" Type="http://schemas.openxmlformats.org/officeDocument/2006/relationships/image" Target="../media/image-6-4.png"/><Relationship Id="rId14" Type="http://schemas.openxmlformats.org/officeDocument/2006/relationships/image" Target="../media/image-6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1.png"/><Relationship Id="rId4" Type="http://schemas.openxmlformats.org/officeDocument/2006/relationships/image" Target="../media/image-7-2.png"/><Relationship Id="rId5" Type="http://schemas.openxmlformats.org/officeDocument/2006/relationships/image" Target="../media/image-7-1.png"/><Relationship Id="rId6" Type="http://schemas.openxmlformats.org/officeDocument/2006/relationships/image" Target="../media/image-7-2.png"/><Relationship Id="rId7" Type="http://schemas.openxmlformats.org/officeDocument/2006/relationships/image" Target="../media/image-7-1.png"/><Relationship Id="rId8" Type="http://schemas.openxmlformats.org/officeDocument/2006/relationships/image" Target="../media/image-7-2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F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6400800" cy="6400800"/>
          </a:xfrm>
          <a:prstGeom prst="ellipse">
            <a:avLst/>
          </a:prstGeom>
          <a:solidFill>
            <a:srgbClr val="16316F"/>
          </a:solidFill>
          <a:ln/>
        </p:spPr>
      </p:sp>
      <p:sp>
        <p:nvSpPr>
          <p:cNvPr id="3" name="Shape 1"/>
          <p:cNvSpPr/>
          <p:nvPr/>
        </p:nvSpPr>
        <p:spPr>
          <a:xfrm>
            <a:off x="-2560320" y="4572000"/>
            <a:ext cx="5029200" cy="5029200"/>
          </a:xfrm>
          <a:prstGeom prst="ellipse">
            <a:avLst/>
          </a:prstGeom>
          <a:solidFill>
            <a:srgbClr val="16316F"/>
          </a:solidFill>
          <a:ln/>
        </p:spPr>
      </p:sp>
      <p:pic>
        <p:nvPicPr>
          <p:cNvPr id="4" name="Image 0" descr="/home/claude/voltziq/iot/icons/logo_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92928" y="960120"/>
            <a:ext cx="1005840" cy="10058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0" y="2148840"/>
            <a:ext cx="1219169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2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</a:t>
            </a:r>
            <a:pPr algn="ctr" indent="0" marL="0">
              <a:buNone/>
            </a:pPr>
            <a:r>
              <a:rPr lang="en-US" sz="5200" b="1" spc="100" kern="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IQ</a:t>
            </a:r>
            <a:endParaRPr lang="en-US" sz="5200" dirty="0"/>
          </a:p>
        </p:txBody>
      </p:sp>
      <p:sp>
        <p:nvSpPr>
          <p:cNvPr id="6" name="Shape 3"/>
          <p:cNvSpPr/>
          <p:nvPr/>
        </p:nvSpPr>
        <p:spPr>
          <a:xfrm>
            <a:off x="5090008" y="3127248"/>
            <a:ext cx="2011680" cy="0"/>
          </a:xfrm>
          <a:prstGeom prst="line">
            <a:avLst/>
          </a:prstGeom>
          <a:noFill/>
          <a:ln w="25400">
            <a:solidFill>
              <a:srgbClr val="2FAE59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0" y="3273552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DCE6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Battery Management Platform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0" y="3767328"/>
            <a:ext cx="1219169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India. Powered by Intelligence.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1363828" y="4892040"/>
            <a:ext cx="2194560" cy="777240"/>
          </a:xfrm>
          <a:prstGeom prst="roundRect">
            <a:avLst>
              <a:gd name="adj" fmla="val 9412"/>
            </a:avLst>
          </a:prstGeom>
          <a:solidFill>
            <a:srgbClr val="16316F"/>
          </a:solidFill>
          <a:ln w="12700">
            <a:solidFill>
              <a:srgbClr val="27407D"/>
            </a:solidFill>
            <a:prstDash val="solid"/>
          </a:ln>
        </p:spPr>
      </p:sp>
      <p:pic>
        <p:nvPicPr>
          <p:cNvPr id="10" name="Image 1" descr="/home/claude/voltziq/iot/icons/bms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708" y="5111496"/>
            <a:ext cx="329184" cy="32918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958188" y="4892040"/>
            <a:ext cx="1508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BMS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3786988" y="4892040"/>
            <a:ext cx="2194560" cy="777240"/>
          </a:xfrm>
          <a:prstGeom prst="roundRect">
            <a:avLst>
              <a:gd name="adj" fmla="val 9412"/>
            </a:avLst>
          </a:prstGeom>
          <a:solidFill>
            <a:srgbClr val="16316F"/>
          </a:solidFill>
          <a:ln w="12700">
            <a:solidFill>
              <a:srgbClr val="27407D"/>
            </a:solidFill>
            <a:prstDash val="solid"/>
          </a:ln>
        </p:spPr>
      </p:sp>
      <p:pic>
        <p:nvPicPr>
          <p:cNvPr id="13" name="Image 2" descr="/home/claude/voltziq/iot/icons/mobile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9868" y="5111496"/>
            <a:ext cx="329184" cy="32918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381348" y="4892040"/>
            <a:ext cx="1508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App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6210148" y="4892040"/>
            <a:ext cx="2194560" cy="777240"/>
          </a:xfrm>
          <a:prstGeom prst="roundRect">
            <a:avLst>
              <a:gd name="adj" fmla="val 9412"/>
            </a:avLst>
          </a:prstGeom>
          <a:solidFill>
            <a:srgbClr val="16316F"/>
          </a:solidFill>
          <a:ln w="12700">
            <a:solidFill>
              <a:srgbClr val="27407D"/>
            </a:solidFill>
            <a:prstDash val="solid"/>
          </a:ln>
        </p:spPr>
      </p:sp>
      <p:pic>
        <p:nvPicPr>
          <p:cNvPr id="16" name="Image 3" descr="/home/claude/voltziq/iot/icons/cloud_wh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3028" y="5111496"/>
            <a:ext cx="329184" cy="329184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804508" y="4892040"/>
            <a:ext cx="1508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Platform</a:t>
            </a:r>
            <a:endParaRPr lang="en-US" sz="1200" dirty="0"/>
          </a:p>
        </p:txBody>
      </p:sp>
      <p:sp>
        <p:nvSpPr>
          <p:cNvPr id="18" name="Shape 12"/>
          <p:cNvSpPr/>
          <p:nvPr/>
        </p:nvSpPr>
        <p:spPr>
          <a:xfrm>
            <a:off x="8633308" y="4892040"/>
            <a:ext cx="2194560" cy="777240"/>
          </a:xfrm>
          <a:prstGeom prst="roundRect">
            <a:avLst>
              <a:gd name="adj" fmla="val 9412"/>
            </a:avLst>
          </a:prstGeom>
          <a:solidFill>
            <a:srgbClr val="16316F"/>
          </a:solidFill>
          <a:ln w="12700">
            <a:solidFill>
              <a:srgbClr val="27407D"/>
            </a:solidFill>
            <a:prstDash val="solid"/>
          </a:ln>
        </p:spPr>
      </p:sp>
      <p:pic>
        <p:nvPicPr>
          <p:cNvPr id="19" name="Image 4" descr="/home/claude/voltziq/iot/icons/gps_whit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6188" y="5111496"/>
            <a:ext cx="329184" cy="329184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9227668" y="4892040"/>
            <a:ext cx="1508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GPS &amp; IoT</a:t>
            </a:r>
            <a:endParaRPr lang="en-US" sz="1200" dirty="0"/>
          </a:p>
        </p:txBody>
      </p:sp>
      <p:sp>
        <p:nvSpPr>
          <p:cNvPr id="21" name="Text 14"/>
          <p:cNvSpPr/>
          <p:nvPr/>
        </p:nvSpPr>
        <p:spPr>
          <a:xfrm>
            <a:off x="0" y="6263640"/>
            <a:ext cx="121916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E86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EV OEMs  |  Fleet Operators  |  Battery Swapping Networks  |  Investors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1F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14255" y="384048"/>
            <a:ext cx="1828800" cy="310896"/>
          </a:xfrm>
          <a:prstGeom prst="roundRect">
            <a:avLst>
              <a:gd name="adj" fmla="val 50000"/>
            </a:avLst>
          </a:prstGeom>
          <a:solidFill>
            <a:srgbClr val="2F8FFF"/>
          </a:solidFill>
          <a:ln/>
        </p:spPr>
      </p:sp>
      <p:sp>
        <p:nvSpPr>
          <p:cNvPr id="3" name="Text 1"/>
          <p:cNvSpPr/>
          <p:nvPr/>
        </p:nvSpPr>
        <p:spPr>
          <a:xfrm>
            <a:off x="9814255" y="384048"/>
            <a:ext cx="18288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· BUSINESS VALUE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ROI CHAIN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82296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Connected Intelligence Compounds Into ROI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layer of visibility and control drives the next business outcome.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74101" y="2903220"/>
            <a:ext cx="777240" cy="777240"/>
          </a:xfrm>
          <a:prstGeom prst="ellipse">
            <a:avLst/>
          </a:prstGeom>
          <a:solidFill>
            <a:srgbClr val="16316F"/>
          </a:solidFill>
          <a:ln/>
        </p:spPr>
      </p:sp>
      <p:pic>
        <p:nvPicPr>
          <p:cNvPr id="8" name="Image 0" descr="/home/claude/voltziq/iot/icons/wrench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6183" y="3105302"/>
            <a:ext cx="373075" cy="373075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457200" y="3794760"/>
            <a:ext cx="161104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Service Cost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1976802" y="3291840"/>
            <a:ext cx="182880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11" name="Shape 8"/>
          <p:cNvSpPr/>
          <p:nvPr/>
        </p:nvSpPr>
        <p:spPr>
          <a:xfrm>
            <a:off x="2485143" y="2903220"/>
            <a:ext cx="777240" cy="777240"/>
          </a:xfrm>
          <a:prstGeom prst="ellipse">
            <a:avLst/>
          </a:prstGeom>
          <a:solidFill>
            <a:srgbClr val="16316F"/>
          </a:solidFill>
          <a:ln/>
        </p:spPr>
      </p:sp>
      <p:pic>
        <p:nvPicPr>
          <p:cNvPr id="12" name="Image 1" descr="/home/claude/voltziq/iot/icons/cycl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226" y="3105302"/>
            <a:ext cx="373075" cy="37307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2068242" y="3794760"/>
            <a:ext cx="161104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 Battery Life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3587844" y="3291840"/>
            <a:ext cx="182880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15" name="Shape 11"/>
          <p:cNvSpPr/>
          <p:nvPr/>
        </p:nvSpPr>
        <p:spPr>
          <a:xfrm>
            <a:off x="4096185" y="2903220"/>
            <a:ext cx="777240" cy="777240"/>
          </a:xfrm>
          <a:prstGeom prst="ellipse">
            <a:avLst/>
          </a:prstGeom>
          <a:solidFill>
            <a:srgbClr val="16316F"/>
          </a:solidFill>
          <a:ln/>
        </p:spPr>
      </p:sp>
      <p:pic>
        <p:nvPicPr>
          <p:cNvPr id="16" name="Image 2" descr="/home/claude/voltziq/iot/icons/warrant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268" y="3105302"/>
            <a:ext cx="373075" cy="37307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3679284" y="3794760"/>
            <a:ext cx="161104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Warranty Claims</a:t>
            </a:r>
            <a:endParaRPr lang="en-US" sz="950" dirty="0"/>
          </a:p>
        </p:txBody>
      </p:sp>
      <p:sp>
        <p:nvSpPr>
          <p:cNvPr id="18" name="Shape 13"/>
          <p:cNvSpPr/>
          <p:nvPr/>
        </p:nvSpPr>
        <p:spPr>
          <a:xfrm>
            <a:off x="5198887" y="3291840"/>
            <a:ext cx="182880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19" name="Shape 14"/>
          <p:cNvSpPr/>
          <p:nvPr/>
        </p:nvSpPr>
        <p:spPr>
          <a:xfrm>
            <a:off x="5707228" y="2903220"/>
            <a:ext cx="777240" cy="777240"/>
          </a:xfrm>
          <a:prstGeom prst="ellipse">
            <a:avLst/>
          </a:prstGeom>
          <a:solidFill>
            <a:srgbClr val="16316F"/>
          </a:solidFill>
          <a:ln/>
        </p:spPr>
      </p:sp>
      <p:pic>
        <p:nvPicPr>
          <p:cNvPr id="20" name="Image 3" descr="/home/claude/voltziq/iot/icons/uptim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9310" y="3105302"/>
            <a:ext cx="373075" cy="373075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5290327" y="3794760"/>
            <a:ext cx="161104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 Fleet Uptime</a:t>
            </a:r>
            <a:endParaRPr lang="en-US" sz="950" dirty="0"/>
          </a:p>
        </p:txBody>
      </p:sp>
      <p:sp>
        <p:nvSpPr>
          <p:cNvPr id="22" name="Shape 16"/>
          <p:cNvSpPr/>
          <p:nvPr/>
        </p:nvSpPr>
        <p:spPr>
          <a:xfrm>
            <a:off x="6809929" y="3291840"/>
            <a:ext cx="182880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23" name="Shape 17"/>
          <p:cNvSpPr/>
          <p:nvPr/>
        </p:nvSpPr>
        <p:spPr>
          <a:xfrm>
            <a:off x="7318270" y="2903220"/>
            <a:ext cx="777240" cy="777240"/>
          </a:xfrm>
          <a:prstGeom prst="ellipse">
            <a:avLst/>
          </a:prstGeom>
          <a:solidFill>
            <a:srgbClr val="16316F"/>
          </a:solidFill>
          <a:ln/>
        </p:spPr>
      </p:sp>
      <p:pic>
        <p:nvPicPr>
          <p:cNvPr id="24" name="Image 4" descr="/home/claude/voltziq/iot/icons/loc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0352" y="3105302"/>
            <a:ext cx="373075" cy="373075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6901369" y="3794760"/>
            <a:ext cx="161104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Theft</a:t>
            </a:r>
            <a:endParaRPr lang="en-US" sz="950" dirty="0"/>
          </a:p>
        </p:txBody>
      </p:sp>
      <p:sp>
        <p:nvSpPr>
          <p:cNvPr id="26" name="Shape 19"/>
          <p:cNvSpPr/>
          <p:nvPr/>
        </p:nvSpPr>
        <p:spPr>
          <a:xfrm>
            <a:off x="8420971" y="3291840"/>
            <a:ext cx="182880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27" name="Shape 20"/>
          <p:cNvSpPr/>
          <p:nvPr/>
        </p:nvSpPr>
        <p:spPr>
          <a:xfrm>
            <a:off x="8929312" y="2903220"/>
            <a:ext cx="777240" cy="777240"/>
          </a:xfrm>
          <a:prstGeom prst="ellipse">
            <a:avLst/>
          </a:prstGeom>
          <a:solidFill>
            <a:srgbClr val="16316F"/>
          </a:solidFill>
          <a:ln/>
        </p:spPr>
      </p:sp>
      <p:pic>
        <p:nvPicPr>
          <p:cNvPr id="28" name="Image 5" descr="/home/claude/voltziq/iot/icons/satisfaction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1394" y="3105302"/>
            <a:ext cx="373075" cy="373075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8512411" y="3794760"/>
            <a:ext cx="161104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 Satisfaction</a:t>
            </a:r>
            <a:endParaRPr lang="en-US" sz="950" dirty="0"/>
          </a:p>
        </p:txBody>
      </p:sp>
      <p:sp>
        <p:nvSpPr>
          <p:cNvPr id="30" name="Shape 22"/>
          <p:cNvSpPr/>
          <p:nvPr/>
        </p:nvSpPr>
        <p:spPr>
          <a:xfrm>
            <a:off x="10032013" y="3291840"/>
            <a:ext cx="182880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31" name="Shape 23"/>
          <p:cNvSpPr/>
          <p:nvPr/>
        </p:nvSpPr>
        <p:spPr>
          <a:xfrm>
            <a:off x="10540354" y="2903220"/>
            <a:ext cx="777240" cy="777240"/>
          </a:xfrm>
          <a:prstGeom prst="ellipse">
            <a:avLst/>
          </a:prstGeom>
          <a:solidFill>
            <a:srgbClr val="2FAE59"/>
          </a:solidFill>
          <a:ln/>
        </p:spPr>
      </p:sp>
      <p:pic>
        <p:nvPicPr>
          <p:cNvPr id="32" name="Image 6" descr="/home/claude/voltziq/iot/icons/roi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42437" y="3105302"/>
            <a:ext cx="373075" cy="373075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10123453" y="3794760"/>
            <a:ext cx="161104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 ROI</a:t>
            </a:r>
            <a:endParaRPr lang="en-US" sz="950" dirty="0"/>
          </a:p>
        </p:txBody>
      </p:sp>
      <p:sp>
        <p:nvSpPr>
          <p:cNvPr id="34" name="Shape 25"/>
          <p:cNvSpPr/>
          <p:nvPr/>
        </p:nvSpPr>
        <p:spPr>
          <a:xfrm>
            <a:off x="548640" y="4663440"/>
            <a:ext cx="11094415" cy="1188720"/>
          </a:xfrm>
          <a:prstGeom prst="roundRect">
            <a:avLst>
              <a:gd name="adj" fmla="val 6154"/>
            </a:avLst>
          </a:prstGeom>
          <a:solidFill>
            <a:srgbClr val="16316F"/>
          </a:solidFill>
          <a:ln/>
        </p:spPr>
      </p:sp>
      <p:sp>
        <p:nvSpPr>
          <p:cNvPr id="35" name="Text 26"/>
          <p:cNvSpPr/>
          <p:nvPr/>
        </p:nvSpPr>
        <p:spPr>
          <a:xfrm>
            <a:off x="548640" y="4800600"/>
            <a:ext cx="369813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30–40%</a:t>
            </a:r>
            <a:endParaRPr lang="en-US" sz="2600" dirty="0"/>
          </a:p>
        </p:txBody>
      </p:sp>
      <p:sp>
        <p:nvSpPr>
          <p:cNvPr id="36" name="Text 27"/>
          <p:cNvSpPr/>
          <p:nvPr/>
        </p:nvSpPr>
        <p:spPr>
          <a:xfrm>
            <a:off x="548640" y="5349240"/>
            <a:ext cx="369813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7D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Fewer Warranty Claims*</a:t>
            </a:r>
            <a:endParaRPr lang="en-US" sz="1100" dirty="0"/>
          </a:p>
        </p:txBody>
      </p:sp>
      <p:sp>
        <p:nvSpPr>
          <p:cNvPr id="37" name="Text 28"/>
          <p:cNvSpPr/>
          <p:nvPr/>
        </p:nvSpPr>
        <p:spPr>
          <a:xfrm>
            <a:off x="4246778" y="4800600"/>
            <a:ext cx="369813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20–25%</a:t>
            </a:r>
            <a:endParaRPr lang="en-US" sz="2600" dirty="0"/>
          </a:p>
        </p:txBody>
      </p:sp>
      <p:sp>
        <p:nvSpPr>
          <p:cNvPr id="38" name="Text 29"/>
          <p:cNvSpPr/>
          <p:nvPr/>
        </p:nvSpPr>
        <p:spPr>
          <a:xfrm>
            <a:off x="4246778" y="5349240"/>
            <a:ext cx="369813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7D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Longer Battery Life*</a:t>
            </a:r>
            <a:endParaRPr lang="en-US" sz="1100" dirty="0"/>
          </a:p>
        </p:txBody>
      </p:sp>
      <p:sp>
        <p:nvSpPr>
          <p:cNvPr id="39" name="Text 30"/>
          <p:cNvSpPr/>
          <p:nvPr/>
        </p:nvSpPr>
        <p:spPr>
          <a:xfrm>
            <a:off x="7944917" y="4800600"/>
            <a:ext cx="369813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15–20%</a:t>
            </a:r>
            <a:endParaRPr lang="en-US" sz="2600" dirty="0"/>
          </a:p>
        </p:txBody>
      </p:sp>
      <p:sp>
        <p:nvSpPr>
          <p:cNvPr id="40" name="Text 31"/>
          <p:cNvSpPr/>
          <p:nvPr/>
        </p:nvSpPr>
        <p:spPr>
          <a:xfrm>
            <a:off x="7944917" y="5349240"/>
            <a:ext cx="369813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7D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Fleet Uptime*</a:t>
            </a:r>
            <a:endParaRPr lang="en-US" sz="1100" dirty="0"/>
          </a:p>
        </p:txBody>
      </p:sp>
      <p:sp>
        <p:nvSpPr>
          <p:cNvPr id="41" name="Text 32"/>
          <p:cNvSpPr/>
          <p:nvPr/>
        </p:nvSpPr>
        <p:spPr>
          <a:xfrm>
            <a:off x="548640" y="5897880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6E86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*Directional estimates based on connected-BMS industry benchmarks; validate against your fleet data.</a:t>
            </a:r>
            <a:endParaRPr lang="en-US" sz="800" dirty="0"/>
          </a:p>
        </p:txBody>
      </p:sp>
      <p:pic>
        <p:nvPicPr>
          <p:cNvPr id="42" name="Image 7" descr="/home/claude/voltziq/iot/icons/logo_icon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43" name="Text 33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44" name="Text 34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14255" y="384048"/>
            <a:ext cx="1828800" cy="310896"/>
          </a:xfrm>
          <a:prstGeom prst="roundRect">
            <a:avLst>
              <a:gd name="adj" fmla="val 50000"/>
            </a:avLst>
          </a:prstGeom>
          <a:solidFill>
            <a:srgbClr val="EAF2FF"/>
          </a:solidFill>
          <a:ln/>
        </p:spPr>
      </p:sp>
      <p:sp>
        <p:nvSpPr>
          <p:cNvPr id="3" name="Text 1"/>
          <p:cNvSpPr/>
          <p:nvPr/>
        </p:nvSpPr>
        <p:spPr>
          <a:xfrm>
            <a:off x="9814255" y="384048"/>
            <a:ext cx="18288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· WHY VOLTZIQ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HEAD-TO-HEAD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82296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BMS vs. VoltzIQ Smart Platform</a:t>
            </a:r>
            <a:endParaRPr lang="en-US" sz="25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08760"/>
          <a:ext cx="11094415" cy="914400"/>
        </p:xfrm>
        <a:graphic>
          <a:graphicData uri="http://schemas.openxmlformats.org/drawingml/2006/table">
            <a:tbl>
              <a:tblPr/>
              <a:tblGrid>
                <a:gridCol w="5547208"/>
                <a:gridCol w="2773604"/>
                <a:gridCol w="2773604"/>
              </a:tblGrid>
              <a:tr h="3154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Capability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4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Traditional BMS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4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VoltzIQ Platform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8FFF"/>
                    </a:solidFill>
                  </a:tcPr>
                </a:tc>
              </a:tr>
              <a:tr h="3154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Bluetooth Monitoring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C0504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✖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8FFF"/>
                    </a:solidFill>
                  </a:tcPr>
                </a:tc>
              </a:tr>
              <a:tr h="3154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GPS Tracking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C0504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✖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8FFF"/>
                    </a:solidFill>
                  </a:tcPr>
                </a:tc>
              </a:tr>
              <a:tr h="3154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4G IoT Connectivity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C0504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✖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8FFF"/>
                    </a:solidFill>
                  </a:tcPr>
                </a:tc>
              </a:tr>
              <a:tr h="3154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OTA Updates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C0504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✖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8FFF"/>
                    </a:solidFill>
                  </a:tcPr>
                </a:tc>
              </a:tr>
              <a:tr h="3154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Cloud Platform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C0504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✖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8FFF"/>
                    </a:solidFill>
                  </a:tcPr>
                </a:tc>
              </a:tr>
              <a:tr h="3154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Fleet Dashboard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C0504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✖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8FFF"/>
                    </a:solidFill>
                  </a:tcPr>
                </a:tc>
              </a:tr>
              <a:tr h="3154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Remote Lock / Anti-Theft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C0504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✖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8FFF"/>
                    </a:solidFill>
                  </a:tcPr>
                </a:tc>
              </a:tr>
              <a:tr h="3154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Battery Analytics (SOC/SOH)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C0504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✖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8FFF"/>
                    </a:solidFill>
                  </a:tcPr>
                </a:tc>
              </a:tr>
              <a:tr h="3154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Asset Tracking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C0504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✖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8FFF"/>
                    </a:solidFill>
                  </a:tcPr>
                </a:tc>
              </a:tr>
              <a:tr h="3154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Real-Time Alerts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C0504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✖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8FFF"/>
                    </a:solidFill>
                  </a:tcPr>
                </a:tc>
              </a:tr>
              <a:tr h="3154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Predictive Maintenance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C0504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✖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8FFF"/>
                    </a:solidFill>
                  </a:tcPr>
                </a:tc>
              </a:tr>
              <a:tr h="3154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API / ERP Integration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C0504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✖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8FFF"/>
                    </a:solidFill>
                  </a:tcPr>
                </a:tc>
              </a:tr>
              <a:tr h="3154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Battery-Swap Support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C0504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✖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8FFF"/>
                    </a:solidFill>
                  </a:tcPr>
                </a:tc>
              </a:tr>
              <a:tr h="3154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India-Optimized Design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C0504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✖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8FFF"/>
                    </a:solidFill>
                  </a:tcPr>
                </a:tc>
              </a:tr>
            </a:tbl>
          </a:graphicData>
        </a:graphic>
      </p:graphicFrame>
      <p:pic>
        <p:nvPicPr>
          <p:cNvPr id="7" name="Image 0" descr="/home/claude/voltziq/iot/icons/logo_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D1F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14255" y="384048"/>
            <a:ext cx="1828800" cy="310896"/>
          </a:xfrm>
          <a:prstGeom prst="roundRect">
            <a:avLst>
              <a:gd name="adj" fmla="val 50000"/>
            </a:avLst>
          </a:prstGeom>
          <a:solidFill>
            <a:srgbClr val="2F8FFF"/>
          </a:solidFill>
          <a:ln/>
        </p:spPr>
      </p:sp>
      <p:sp>
        <p:nvSpPr>
          <p:cNvPr id="3" name="Text 1"/>
          <p:cNvSpPr/>
          <p:nvPr/>
        </p:nvSpPr>
        <p:spPr>
          <a:xfrm>
            <a:off x="9814255" y="384048"/>
            <a:ext cx="18288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· WHY VOLTZIQ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FINAL WORD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822960"/>
            <a:ext cx="9144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OEMs Choose VoltzIQ</a:t>
            </a:r>
            <a:endParaRPr lang="en-US" sz="3000" dirty="0"/>
          </a:p>
        </p:txBody>
      </p:sp>
      <p:pic>
        <p:nvPicPr>
          <p:cNvPr id="6" name="Image 0" descr="/home/claude/voltziq/iot/icons/check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746504"/>
            <a:ext cx="237744" cy="23774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691640"/>
            <a:ext cx="49528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Designed &amp; Engineered for India</a:t>
            </a:r>
            <a:endParaRPr lang="en-US" sz="1350" dirty="0"/>
          </a:p>
        </p:txBody>
      </p:sp>
      <p:pic>
        <p:nvPicPr>
          <p:cNvPr id="8" name="Image 1" descr="/home/claude/voltziq/iot/icons/check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8" y="1746504"/>
            <a:ext cx="237744" cy="23774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690208" y="1691640"/>
            <a:ext cx="49528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Intelligent Smart BMS</a:t>
            </a:r>
            <a:endParaRPr lang="en-US" sz="1350" dirty="0"/>
          </a:p>
        </p:txBody>
      </p:sp>
      <p:pic>
        <p:nvPicPr>
          <p:cNvPr id="10" name="Image 2" descr="/home/claude/voltziq/iot/icons/check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276856"/>
            <a:ext cx="237744" cy="23774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14400" y="2221992"/>
            <a:ext cx="49528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App &amp; Cloud Platform</a:t>
            </a:r>
            <a:endParaRPr lang="en-US" sz="1350" dirty="0"/>
          </a:p>
        </p:txBody>
      </p:sp>
      <p:pic>
        <p:nvPicPr>
          <p:cNvPr id="12" name="Image 3" descr="/home/claude/voltziq/iot/icons/check_wh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448" y="2276856"/>
            <a:ext cx="237744" cy="23774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690208" y="2221992"/>
            <a:ext cx="49528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GPS &amp; IoT Integration</a:t>
            </a:r>
            <a:endParaRPr lang="en-US" sz="1350" dirty="0"/>
          </a:p>
        </p:txBody>
      </p:sp>
      <p:pic>
        <p:nvPicPr>
          <p:cNvPr id="14" name="Image 4" descr="/home/claude/voltziq/iot/icons/check_whit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2807208"/>
            <a:ext cx="237744" cy="237744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914400" y="2752344"/>
            <a:ext cx="49528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Fleet Management Ready</a:t>
            </a:r>
            <a:endParaRPr lang="en-US" sz="1350" dirty="0"/>
          </a:p>
        </p:txBody>
      </p:sp>
      <p:pic>
        <p:nvPicPr>
          <p:cNvPr id="16" name="Image 5" descr="/home/claude/voltziq/iot/icons/check_whit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448" y="2807208"/>
            <a:ext cx="237744" cy="237744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6690208" y="2752344"/>
            <a:ext cx="49528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Battery Anti-Theft Protection</a:t>
            </a:r>
            <a:endParaRPr lang="en-US" sz="1350" dirty="0"/>
          </a:p>
        </p:txBody>
      </p:sp>
      <p:pic>
        <p:nvPicPr>
          <p:cNvPr id="18" name="Image 6" descr="/home/claude/voltziq/iot/icons/check_whit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" y="3337560"/>
            <a:ext cx="237744" cy="237744"/>
          </a:xfrm>
          <a:prstGeom prst="rect">
            <a:avLst/>
          </a:prstGeom>
        </p:spPr>
      </p:pic>
      <p:sp>
        <p:nvSpPr>
          <p:cNvPr id="19" name="Text 10"/>
          <p:cNvSpPr/>
          <p:nvPr/>
        </p:nvSpPr>
        <p:spPr>
          <a:xfrm>
            <a:off x="914400" y="3282696"/>
            <a:ext cx="49528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Cell Balancing</a:t>
            </a:r>
            <a:endParaRPr lang="en-US" sz="1350" dirty="0"/>
          </a:p>
        </p:txBody>
      </p:sp>
      <p:pic>
        <p:nvPicPr>
          <p:cNvPr id="20" name="Image 7" descr="/home/claude/voltziq/iot/icons/check_whit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448" y="3337560"/>
            <a:ext cx="237744" cy="237744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6690208" y="3282696"/>
            <a:ext cx="49528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OTA &amp; Remote Configuration</a:t>
            </a:r>
            <a:endParaRPr lang="en-US" sz="1350" dirty="0"/>
          </a:p>
        </p:txBody>
      </p:sp>
      <p:pic>
        <p:nvPicPr>
          <p:cNvPr id="22" name="Image 8" descr="/home/claude/voltziq/iot/icons/check_white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640" y="3867912"/>
            <a:ext cx="237744" cy="237744"/>
          </a:xfrm>
          <a:prstGeom prst="rect">
            <a:avLst/>
          </a:prstGeom>
        </p:spPr>
      </p:pic>
      <p:sp>
        <p:nvSpPr>
          <p:cNvPr id="23" name="Text 12"/>
          <p:cNvSpPr/>
          <p:nvPr/>
        </p:nvSpPr>
        <p:spPr>
          <a:xfrm>
            <a:off x="914400" y="3813048"/>
            <a:ext cx="49528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Warranty Costs</a:t>
            </a:r>
            <a:endParaRPr lang="en-US" sz="1350" dirty="0"/>
          </a:p>
        </p:txBody>
      </p:sp>
      <p:pic>
        <p:nvPicPr>
          <p:cNvPr id="24" name="Image 9" descr="/home/claude/voltziq/iot/icons/check_white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448" y="3867912"/>
            <a:ext cx="237744" cy="237744"/>
          </a:xfrm>
          <a:prstGeom prst="rect">
            <a:avLst/>
          </a:prstGeom>
        </p:spPr>
      </p:pic>
      <p:sp>
        <p:nvSpPr>
          <p:cNvPr id="25" name="Text 13"/>
          <p:cNvSpPr/>
          <p:nvPr/>
        </p:nvSpPr>
        <p:spPr>
          <a:xfrm>
            <a:off x="6690208" y="3813048"/>
            <a:ext cx="49528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Longer Battery Life</a:t>
            </a:r>
            <a:endParaRPr lang="en-US" sz="1350" dirty="0"/>
          </a:p>
        </p:txBody>
      </p:sp>
      <p:pic>
        <p:nvPicPr>
          <p:cNvPr id="26" name="Image 10" descr="/home/claude/voltziq/iot/icons/check_white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8640" y="4398264"/>
            <a:ext cx="237744" cy="237744"/>
          </a:xfrm>
          <a:prstGeom prst="rect">
            <a:avLst/>
          </a:prstGeom>
        </p:spPr>
      </p:pic>
      <p:sp>
        <p:nvSpPr>
          <p:cNvPr id="27" name="Text 14"/>
          <p:cNvSpPr/>
          <p:nvPr/>
        </p:nvSpPr>
        <p:spPr>
          <a:xfrm>
            <a:off x="914400" y="4343400"/>
            <a:ext cx="49528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Total Cost of Ownership</a:t>
            </a:r>
            <a:endParaRPr lang="en-US" sz="1350" dirty="0"/>
          </a:p>
        </p:txBody>
      </p:sp>
      <p:pic>
        <p:nvPicPr>
          <p:cNvPr id="28" name="Image 11" descr="/home/claude/voltziq/iot/icons/logo_icon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29" name="Text 15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30" name="Text 16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D1F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4114800"/>
            <a:ext cx="5486400" cy="5486400"/>
          </a:xfrm>
          <a:prstGeom prst="ellipse">
            <a:avLst/>
          </a:prstGeom>
          <a:solidFill>
            <a:srgbClr val="16316F"/>
          </a:solidFill>
          <a:ln/>
        </p:spPr>
      </p:sp>
      <p:pic>
        <p:nvPicPr>
          <p:cNvPr id="3" name="Image 0" descr="/home/claude/voltziq/iot/icons/logo_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38648" y="914400"/>
            <a:ext cx="914400" cy="9144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0" y="1965960"/>
            <a:ext cx="1219169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0" y="269748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Smarter BMS. Smarter Batteries. Smarter Future.</a:t>
            </a:r>
            <a:endParaRPr lang="en-US" sz="1600" dirty="0"/>
          </a:p>
        </p:txBody>
      </p:sp>
      <p:pic>
        <p:nvPicPr>
          <p:cNvPr id="6" name="Image 1" descr="/home/claude/voltziq/iot/icons/glob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384" y="3794760"/>
            <a:ext cx="292608" cy="29260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83768" y="4178808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www.voltziq.com</a:t>
            </a:r>
            <a:endParaRPr lang="en-US" sz="1250" dirty="0"/>
          </a:p>
        </p:txBody>
      </p:sp>
      <p:pic>
        <p:nvPicPr>
          <p:cNvPr id="8" name="Image 2" descr="/home/claude/voltziq/iot/icons/envelop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544" y="3794760"/>
            <a:ext cx="292608" cy="29260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449928" y="4178808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sales@voltziq.com</a:t>
            </a:r>
            <a:endParaRPr lang="en-US" sz="1250" dirty="0"/>
          </a:p>
        </p:txBody>
      </p:sp>
      <p:pic>
        <p:nvPicPr>
          <p:cNvPr id="10" name="Image 3" descr="/home/claude/voltziq/iot/icons/phon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5704" y="3794760"/>
            <a:ext cx="292608" cy="29260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016088" y="4178808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+91 00000 00000</a:t>
            </a:r>
            <a:endParaRPr lang="en-US" sz="1250" dirty="0"/>
          </a:p>
        </p:txBody>
      </p:sp>
      <p:sp>
        <p:nvSpPr>
          <p:cNvPr id="12" name="Text 6"/>
          <p:cNvSpPr/>
          <p:nvPr/>
        </p:nvSpPr>
        <p:spPr>
          <a:xfrm>
            <a:off x="548640" y="598932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E86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 Manufacturers  •  Battery Pack Manufacturers  •  Fleet Operators  •  Battery Swapping Networks  •  Investors &amp; Distributors</a:t>
            </a:r>
            <a:endParaRPr lang="en-US" sz="1000" dirty="0"/>
          </a:p>
        </p:txBody>
      </p:sp>
      <p:pic>
        <p:nvPicPr>
          <p:cNvPr id="13" name="Image 4" descr="/home/claude/voltziq/iot/icons/logo_icon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15" name="Text 8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14255" y="384048"/>
            <a:ext cx="1828800" cy="310896"/>
          </a:xfrm>
          <a:prstGeom prst="roundRect">
            <a:avLst>
              <a:gd name="adj" fmla="val 50000"/>
            </a:avLst>
          </a:prstGeom>
          <a:solidFill>
            <a:srgbClr val="0D1F4E"/>
          </a:solidFill>
          <a:ln/>
        </p:spPr>
      </p:sp>
      <p:sp>
        <p:nvSpPr>
          <p:cNvPr id="3" name="Text 1"/>
          <p:cNvSpPr/>
          <p:nvPr/>
        </p:nvSpPr>
        <p:spPr>
          <a:xfrm>
            <a:off x="9814255" y="384048"/>
            <a:ext cx="18288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· PROBLEM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INDUSTRY CHALLENGE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82296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7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Traditional BMS Is Not Enough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548640" y="150876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BMS that only protects cells — with no visibility, no connectivity, and no intelligence — leaves OEMs and fleets exposed.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48640" y="2148840"/>
            <a:ext cx="2567864" cy="1783080"/>
          </a:xfrm>
          <a:prstGeom prst="roundRect">
            <a:avLst>
              <a:gd name="adj" fmla="val 3590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535392" y="2308860"/>
            <a:ext cx="594360" cy="59436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9" name="Image 0" descr="/home/claude/voltziq/iot/icons/p_visibilit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3982" y="2457450"/>
            <a:ext cx="297180" cy="29718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1535392" y="2308860"/>
            <a:ext cx="594360" cy="594360"/>
          </a:xfrm>
          <a:prstGeom prst="ellipse">
            <a:avLst/>
          </a:prstGeom>
          <a:ln w="15875">
            <a:solidFill>
              <a:srgbClr val="D1434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0080" y="2990088"/>
            <a:ext cx="238498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Monitoring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658368" y="3282696"/>
            <a:ext cx="234840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visibility into battery status once it leaves the factory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3390824" y="2148840"/>
            <a:ext cx="2567864" cy="1783080"/>
          </a:xfrm>
          <a:prstGeom prst="roundRect">
            <a:avLst>
              <a:gd name="adj" fmla="val 3590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377576" y="2308860"/>
            <a:ext cx="594360" cy="59436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5" name="Image 1" descr="/home/claude/voltziq/iot/icons/p_thef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6166" y="2457450"/>
            <a:ext cx="297180" cy="297180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4377576" y="2308860"/>
            <a:ext cx="594360" cy="594360"/>
          </a:xfrm>
          <a:prstGeom prst="ellipse">
            <a:avLst/>
          </a:prstGeom>
          <a:ln w="15875">
            <a:solidFill>
              <a:srgbClr val="D14343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3482264" y="2990088"/>
            <a:ext cx="238498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Battery Theft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3500552" y="3282696"/>
            <a:ext cx="234840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way to detect or prevent unauthorized removal</a:t>
            </a:r>
            <a:endParaRPr lang="en-US" sz="900" dirty="0"/>
          </a:p>
        </p:txBody>
      </p:sp>
      <p:sp>
        <p:nvSpPr>
          <p:cNvPr id="19" name="Shape 15"/>
          <p:cNvSpPr/>
          <p:nvPr/>
        </p:nvSpPr>
        <p:spPr>
          <a:xfrm>
            <a:off x="6233008" y="2148840"/>
            <a:ext cx="2567864" cy="1783080"/>
          </a:xfrm>
          <a:prstGeom prst="roundRect">
            <a:avLst>
              <a:gd name="adj" fmla="val 3590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7219760" y="2308860"/>
            <a:ext cx="594360" cy="59436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1" name="Image 2" descr="/home/claude/voltziq/iot/icons/p_manual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8350" y="2457450"/>
            <a:ext cx="297180" cy="297180"/>
          </a:xfrm>
          <a:prstGeom prst="rect">
            <a:avLst/>
          </a:prstGeom>
        </p:spPr>
      </p:pic>
      <p:sp>
        <p:nvSpPr>
          <p:cNvPr id="22" name="Shape 17"/>
          <p:cNvSpPr/>
          <p:nvPr/>
        </p:nvSpPr>
        <p:spPr>
          <a:xfrm>
            <a:off x="7219760" y="2308860"/>
            <a:ext cx="594360" cy="594360"/>
          </a:xfrm>
          <a:prstGeom prst="ellipse">
            <a:avLst/>
          </a:prstGeom>
          <a:ln w="15875">
            <a:solidFill>
              <a:srgbClr val="D14343"/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6324448" y="2990088"/>
            <a:ext cx="238498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Service</a:t>
            </a:r>
            <a:endParaRPr lang="en-US" sz="1150" dirty="0"/>
          </a:p>
        </p:txBody>
      </p:sp>
      <p:sp>
        <p:nvSpPr>
          <p:cNvPr id="24" name="Text 19"/>
          <p:cNvSpPr/>
          <p:nvPr/>
        </p:nvSpPr>
        <p:spPr>
          <a:xfrm>
            <a:off x="6342736" y="3282696"/>
            <a:ext cx="234840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Technicians must physically inspect every fault</a:t>
            </a:r>
            <a:endParaRPr lang="en-US" sz="900" dirty="0"/>
          </a:p>
        </p:txBody>
      </p:sp>
      <p:sp>
        <p:nvSpPr>
          <p:cNvPr id="25" name="Shape 20"/>
          <p:cNvSpPr/>
          <p:nvPr/>
        </p:nvSpPr>
        <p:spPr>
          <a:xfrm>
            <a:off x="9075191" y="2148840"/>
            <a:ext cx="2567864" cy="1783080"/>
          </a:xfrm>
          <a:prstGeom prst="roundRect">
            <a:avLst>
              <a:gd name="adj" fmla="val 3590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Shape 21"/>
          <p:cNvSpPr/>
          <p:nvPr/>
        </p:nvSpPr>
        <p:spPr>
          <a:xfrm>
            <a:off x="10061943" y="2308860"/>
            <a:ext cx="594360" cy="59436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7" name="Image 3" descr="/home/claude/voltziq/iot/icons/p_health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0533" y="2457450"/>
            <a:ext cx="297180" cy="297180"/>
          </a:xfrm>
          <a:prstGeom prst="rect">
            <a:avLst/>
          </a:prstGeom>
        </p:spPr>
      </p:pic>
      <p:sp>
        <p:nvSpPr>
          <p:cNvPr id="28" name="Shape 22"/>
          <p:cNvSpPr/>
          <p:nvPr/>
        </p:nvSpPr>
        <p:spPr>
          <a:xfrm>
            <a:off x="10061943" y="2308860"/>
            <a:ext cx="594360" cy="594360"/>
          </a:xfrm>
          <a:prstGeom prst="ellipse">
            <a:avLst/>
          </a:prstGeom>
          <a:ln w="15875">
            <a:solidFill>
              <a:srgbClr val="D14343"/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9166631" y="2990088"/>
            <a:ext cx="238498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Poor Battery Health</a:t>
            </a:r>
            <a:endParaRPr lang="en-US" sz="1150" dirty="0"/>
          </a:p>
        </p:txBody>
      </p:sp>
      <p:sp>
        <p:nvSpPr>
          <p:cNvPr id="30" name="Text 24"/>
          <p:cNvSpPr/>
          <p:nvPr/>
        </p:nvSpPr>
        <p:spPr>
          <a:xfrm>
            <a:off x="9184919" y="3282696"/>
            <a:ext cx="234840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early warning as cells degrade over time</a:t>
            </a:r>
            <a:endParaRPr lang="en-US" sz="900" dirty="0"/>
          </a:p>
        </p:txBody>
      </p:sp>
      <p:sp>
        <p:nvSpPr>
          <p:cNvPr id="31" name="Shape 25"/>
          <p:cNvSpPr/>
          <p:nvPr/>
        </p:nvSpPr>
        <p:spPr>
          <a:xfrm>
            <a:off x="548640" y="4160520"/>
            <a:ext cx="2567864" cy="1783080"/>
          </a:xfrm>
          <a:prstGeom prst="roundRect">
            <a:avLst>
              <a:gd name="adj" fmla="val 3590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2" name="Shape 26"/>
          <p:cNvSpPr/>
          <p:nvPr/>
        </p:nvSpPr>
        <p:spPr>
          <a:xfrm>
            <a:off x="1535392" y="4320540"/>
            <a:ext cx="594360" cy="59436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33" name="Image 4" descr="/home/claude/voltziq/iot/icons/p_failur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3982" y="4469130"/>
            <a:ext cx="297180" cy="297180"/>
          </a:xfrm>
          <a:prstGeom prst="rect">
            <a:avLst/>
          </a:prstGeom>
        </p:spPr>
      </p:pic>
      <p:sp>
        <p:nvSpPr>
          <p:cNvPr id="34" name="Shape 27"/>
          <p:cNvSpPr/>
          <p:nvPr/>
        </p:nvSpPr>
        <p:spPr>
          <a:xfrm>
            <a:off x="1535392" y="4320540"/>
            <a:ext cx="594360" cy="594360"/>
          </a:xfrm>
          <a:prstGeom prst="ellipse">
            <a:avLst/>
          </a:prstGeom>
          <a:ln w="15875">
            <a:solidFill>
              <a:srgbClr val="D14343"/>
            </a:solidFill>
            <a:prstDash val="solid"/>
          </a:ln>
        </p:spPr>
      </p:sp>
      <p:sp>
        <p:nvSpPr>
          <p:cNvPr id="35" name="Text 28"/>
          <p:cNvSpPr/>
          <p:nvPr/>
        </p:nvSpPr>
        <p:spPr>
          <a:xfrm>
            <a:off x="640080" y="5001768"/>
            <a:ext cx="238498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Unexpected Failures</a:t>
            </a:r>
            <a:endParaRPr lang="en-US" sz="1150" dirty="0"/>
          </a:p>
        </p:txBody>
      </p:sp>
      <p:sp>
        <p:nvSpPr>
          <p:cNvPr id="36" name="Text 29"/>
          <p:cNvSpPr/>
          <p:nvPr/>
        </p:nvSpPr>
        <p:spPr>
          <a:xfrm>
            <a:off x="658368" y="5294376"/>
            <a:ext cx="234840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Problems surface only after the battery has failed</a:t>
            </a:r>
            <a:endParaRPr lang="en-US" sz="900" dirty="0"/>
          </a:p>
        </p:txBody>
      </p:sp>
      <p:sp>
        <p:nvSpPr>
          <p:cNvPr id="37" name="Shape 30"/>
          <p:cNvSpPr/>
          <p:nvPr/>
        </p:nvSpPr>
        <p:spPr>
          <a:xfrm>
            <a:off x="3390824" y="4160520"/>
            <a:ext cx="2567864" cy="1783080"/>
          </a:xfrm>
          <a:prstGeom prst="roundRect">
            <a:avLst>
              <a:gd name="adj" fmla="val 3590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8" name="Shape 31"/>
          <p:cNvSpPr/>
          <p:nvPr/>
        </p:nvSpPr>
        <p:spPr>
          <a:xfrm>
            <a:off x="4377576" y="4320540"/>
            <a:ext cx="594360" cy="59436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39" name="Image 5" descr="/home/claude/voltziq/iot/icons/p_downtim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6166" y="4469130"/>
            <a:ext cx="297180" cy="297180"/>
          </a:xfrm>
          <a:prstGeom prst="rect">
            <a:avLst/>
          </a:prstGeom>
        </p:spPr>
      </p:pic>
      <p:sp>
        <p:nvSpPr>
          <p:cNvPr id="40" name="Shape 32"/>
          <p:cNvSpPr/>
          <p:nvPr/>
        </p:nvSpPr>
        <p:spPr>
          <a:xfrm>
            <a:off x="4377576" y="4320540"/>
            <a:ext cx="594360" cy="594360"/>
          </a:xfrm>
          <a:prstGeom prst="ellipse">
            <a:avLst/>
          </a:prstGeom>
          <a:ln w="15875">
            <a:solidFill>
              <a:srgbClr val="D14343"/>
            </a:solidFill>
            <a:prstDash val="solid"/>
          </a:ln>
        </p:spPr>
      </p:sp>
      <p:sp>
        <p:nvSpPr>
          <p:cNvPr id="41" name="Text 33"/>
          <p:cNvSpPr/>
          <p:nvPr/>
        </p:nvSpPr>
        <p:spPr>
          <a:xfrm>
            <a:off x="3482264" y="5001768"/>
            <a:ext cx="238498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Costly Downtime</a:t>
            </a:r>
            <a:endParaRPr lang="en-US" sz="1150" dirty="0"/>
          </a:p>
        </p:txBody>
      </p:sp>
      <p:sp>
        <p:nvSpPr>
          <p:cNvPr id="42" name="Text 34"/>
          <p:cNvSpPr/>
          <p:nvPr/>
        </p:nvSpPr>
        <p:spPr>
          <a:xfrm>
            <a:off x="3500552" y="5294376"/>
            <a:ext cx="234840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Vehicles sit idle while faults are diagnosed</a:t>
            </a:r>
            <a:endParaRPr lang="en-US" sz="900" dirty="0"/>
          </a:p>
        </p:txBody>
      </p:sp>
      <p:sp>
        <p:nvSpPr>
          <p:cNvPr id="43" name="Shape 35"/>
          <p:cNvSpPr/>
          <p:nvPr/>
        </p:nvSpPr>
        <p:spPr>
          <a:xfrm>
            <a:off x="6233008" y="4160520"/>
            <a:ext cx="2567864" cy="1783080"/>
          </a:xfrm>
          <a:prstGeom prst="roundRect">
            <a:avLst>
              <a:gd name="adj" fmla="val 3590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4" name="Shape 36"/>
          <p:cNvSpPr/>
          <p:nvPr/>
        </p:nvSpPr>
        <p:spPr>
          <a:xfrm>
            <a:off x="7219760" y="4320540"/>
            <a:ext cx="594360" cy="59436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45" name="Image 6" descr="/home/claude/voltziq/iot/icons/p_nomonitor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8350" y="4469130"/>
            <a:ext cx="297180" cy="297180"/>
          </a:xfrm>
          <a:prstGeom prst="rect">
            <a:avLst/>
          </a:prstGeom>
        </p:spPr>
      </p:pic>
      <p:sp>
        <p:nvSpPr>
          <p:cNvPr id="46" name="Shape 37"/>
          <p:cNvSpPr/>
          <p:nvPr/>
        </p:nvSpPr>
        <p:spPr>
          <a:xfrm>
            <a:off x="7219760" y="4320540"/>
            <a:ext cx="594360" cy="594360"/>
          </a:xfrm>
          <a:prstGeom prst="ellipse">
            <a:avLst/>
          </a:prstGeom>
          <a:ln w="15875">
            <a:solidFill>
              <a:srgbClr val="D14343"/>
            </a:solidFill>
            <a:prstDash val="solid"/>
          </a:ln>
        </p:spPr>
      </p:sp>
      <p:sp>
        <p:nvSpPr>
          <p:cNvPr id="47" name="Text 38"/>
          <p:cNvSpPr/>
          <p:nvPr/>
        </p:nvSpPr>
        <p:spPr>
          <a:xfrm>
            <a:off x="6324448" y="5001768"/>
            <a:ext cx="238498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Poor Visibility</a:t>
            </a:r>
            <a:endParaRPr lang="en-US" sz="1150" dirty="0"/>
          </a:p>
        </p:txBody>
      </p:sp>
      <p:sp>
        <p:nvSpPr>
          <p:cNvPr id="48" name="Text 39"/>
          <p:cNvSpPr/>
          <p:nvPr/>
        </p:nvSpPr>
        <p:spPr>
          <a:xfrm>
            <a:off x="6342736" y="5294376"/>
            <a:ext cx="234840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data to act on before small issues escalate</a:t>
            </a:r>
            <a:endParaRPr lang="en-US" sz="900" dirty="0"/>
          </a:p>
        </p:txBody>
      </p:sp>
      <p:sp>
        <p:nvSpPr>
          <p:cNvPr id="49" name="Shape 40"/>
          <p:cNvSpPr/>
          <p:nvPr/>
        </p:nvSpPr>
        <p:spPr>
          <a:xfrm>
            <a:off x="9075191" y="4160520"/>
            <a:ext cx="2567864" cy="1783080"/>
          </a:xfrm>
          <a:prstGeom prst="roundRect">
            <a:avLst>
              <a:gd name="adj" fmla="val 3590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0" name="Shape 41"/>
          <p:cNvSpPr/>
          <p:nvPr/>
        </p:nvSpPr>
        <p:spPr>
          <a:xfrm>
            <a:off x="10061943" y="4320540"/>
            <a:ext cx="594360" cy="59436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51" name="Image 7" descr="/home/claude/voltziq/iot/icons/p_fleet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10533" y="4469130"/>
            <a:ext cx="297180" cy="297180"/>
          </a:xfrm>
          <a:prstGeom prst="rect">
            <a:avLst/>
          </a:prstGeom>
        </p:spPr>
      </p:pic>
      <p:sp>
        <p:nvSpPr>
          <p:cNvPr id="52" name="Shape 42"/>
          <p:cNvSpPr/>
          <p:nvPr/>
        </p:nvSpPr>
        <p:spPr>
          <a:xfrm>
            <a:off x="10061943" y="4320540"/>
            <a:ext cx="594360" cy="594360"/>
          </a:xfrm>
          <a:prstGeom prst="ellipse">
            <a:avLst/>
          </a:prstGeom>
          <a:ln w="15875">
            <a:solidFill>
              <a:srgbClr val="D14343"/>
            </a:solidFill>
            <a:prstDash val="solid"/>
          </a:ln>
        </p:spPr>
      </p:sp>
      <p:sp>
        <p:nvSpPr>
          <p:cNvPr id="53" name="Text 43"/>
          <p:cNvSpPr/>
          <p:nvPr/>
        </p:nvSpPr>
        <p:spPr>
          <a:xfrm>
            <a:off x="9166631" y="5001768"/>
            <a:ext cx="238498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Fleet Management Gaps</a:t>
            </a:r>
            <a:endParaRPr lang="en-US" sz="1150" dirty="0"/>
          </a:p>
        </p:txBody>
      </p:sp>
      <p:sp>
        <p:nvSpPr>
          <p:cNvPr id="54" name="Text 44"/>
          <p:cNvSpPr/>
          <p:nvPr/>
        </p:nvSpPr>
        <p:spPr>
          <a:xfrm>
            <a:off x="9184919" y="5294376"/>
            <a:ext cx="234840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way to track or manage batteries at scale</a:t>
            </a:r>
            <a:endParaRPr lang="en-US" sz="900" dirty="0"/>
          </a:p>
        </p:txBody>
      </p:sp>
      <p:pic>
        <p:nvPicPr>
          <p:cNvPr id="55" name="Image 8" descr="/home/claude/voltziq/iot/icons/logo_icon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56" name="Text 45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57" name="Text 46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1F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14255" y="384048"/>
            <a:ext cx="1828800" cy="310896"/>
          </a:xfrm>
          <a:prstGeom prst="roundRect">
            <a:avLst>
              <a:gd name="adj" fmla="val 50000"/>
            </a:avLst>
          </a:prstGeom>
          <a:solidFill>
            <a:srgbClr val="2F8FFF"/>
          </a:solidFill>
          <a:ln/>
        </p:spPr>
      </p:sp>
      <p:sp>
        <p:nvSpPr>
          <p:cNvPr id="3" name="Text 1"/>
          <p:cNvSpPr/>
          <p:nvPr/>
        </p:nvSpPr>
        <p:spPr>
          <a:xfrm>
            <a:off x="9814255" y="384048"/>
            <a:ext cx="18288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· SOLUTION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INTRODUCING VOLTZIQ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82296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Connected Battery Ecosystem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548640" y="14173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battery, connected — from the cell to the cloud to the fleet manager's dashboard.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65410" y="2674620"/>
            <a:ext cx="777240" cy="777240"/>
          </a:xfrm>
          <a:prstGeom prst="ellipse">
            <a:avLst/>
          </a:prstGeom>
          <a:solidFill>
            <a:srgbClr val="16316F"/>
          </a:solidFill>
          <a:ln/>
        </p:spPr>
      </p:sp>
      <p:pic>
        <p:nvPicPr>
          <p:cNvPr id="8" name="Image 0" descr="/home/claude/voltziq/iot/icons/batte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7492" y="2876702"/>
            <a:ext cx="373075" cy="373075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411480" y="3566160"/>
            <a:ext cx="14851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Battery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1759420" y="3063240"/>
            <a:ext cx="201168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11" name="Shape 8"/>
          <p:cNvSpPr/>
          <p:nvPr/>
        </p:nvSpPr>
        <p:spPr>
          <a:xfrm>
            <a:off x="2177358" y="2674620"/>
            <a:ext cx="777240" cy="777240"/>
          </a:xfrm>
          <a:prstGeom prst="ellipse">
            <a:avLst/>
          </a:prstGeom>
          <a:solidFill>
            <a:srgbClr val="16316F"/>
          </a:solidFill>
          <a:ln/>
        </p:spPr>
      </p:sp>
      <p:pic>
        <p:nvPicPr>
          <p:cNvPr id="12" name="Image 1" descr="/home/claude/voltziq/iot/icons/bms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440" y="2876702"/>
            <a:ext cx="373075" cy="37307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823428" y="3566160"/>
            <a:ext cx="14851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BMS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3171368" y="3063240"/>
            <a:ext cx="201168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15" name="Shape 11"/>
          <p:cNvSpPr/>
          <p:nvPr/>
        </p:nvSpPr>
        <p:spPr>
          <a:xfrm>
            <a:off x="3589306" y="2674620"/>
            <a:ext cx="777240" cy="777240"/>
          </a:xfrm>
          <a:prstGeom prst="ellipse">
            <a:avLst/>
          </a:prstGeom>
          <a:solidFill>
            <a:srgbClr val="16316F"/>
          </a:solidFill>
          <a:ln/>
        </p:spPr>
      </p:sp>
      <p:pic>
        <p:nvPicPr>
          <p:cNvPr id="16" name="Image 2" descr="/home/claude/voltziq/iot/icons/bluetooth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388" y="2876702"/>
            <a:ext cx="373075" cy="37307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3235376" y="3566160"/>
            <a:ext cx="14851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Bluetooth</a:t>
            </a:r>
            <a:endParaRPr lang="en-US" sz="950" dirty="0"/>
          </a:p>
        </p:txBody>
      </p:sp>
      <p:sp>
        <p:nvSpPr>
          <p:cNvPr id="18" name="Shape 13"/>
          <p:cNvSpPr/>
          <p:nvPr/>
        </p:nvSpPr>
        <p:spPr>
          <a:xfrm>
            <a:off x="4583316" y="3063240"/>
            <a:ext cx="201168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19" name="Shape 14"/>
          <p:cNvSpPr/>
          <p:nvPr/>
        </p:nvSpPr>
        <p:spPr>
          <a:xfrm>
            <a:off x="5001254" y="2674620"/>
            <a:ext cx="777240" cy="777240"/>
          </a:xfrm>
          <a:prstGeom prst="ellipse">
            <a:avLst/>
          </a:prstGeom>
          <a:solidFill>
            <a:srgbClr val="16316F"/>
          </a:solidFill>
          <a:ln/>
        </p:spPr>
      </p:sp>
      <p:pic>
        <p:nvPicPr>
          <p:cNvPr id="20" name="Image 3" descr="/home/claude/voltziq/iot/icons/gatewa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3336" y="2876702"/>
            <a:ext cx="373075" cy="373075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4647324" y="3566160"/>
            <a:ext cx="14851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4G IoT Gateway</a:t>
            </a:r>
            <a:endParaRPr lang="en-US" sz="950" dirty="0"/>
          </a:p>
        </p:txBody>
      </p:sp>
      <p:sp>
        <p:nvSpPr>
          <p:cNvPr id="22" name="Shape 16"/>
          <p:cNvSpPr/>
          <p:nvPr/>
        </p:nvSpPr>
        <p:spPr>
          <a:xfrm>
            <a:off x="5995264" y="3063240"/>
            <a:ext cx="201168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23" name="Shape 17"/>
          <p:cNvSpPr/>
          <p:nvPr/>
        </p:nvSpPr>
        <p:spPr>
          <a:xfrm>
            <a:off x="6413202" y="2674620"/>
            <a:ext cx="777240" cy="777240"/>
          </a:xfrm>
          <a:prstGeom prst="ellipse">
            <a:avLst/>
          </a:prstGeom>
          <a:solidFill>
            <a:srgbClr val="16316F"/>
          </a:solidFill>
          <a:ln/>
        </p:spPr>
      </p:sp>
      <p:pic>
        <p:nvPicPr>
          <p:cNvPr id="24" name="Image 4" descr="/home/claude/voltziq/iot/icons/cloud_whit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5284" y="2876702"/>
            <a:ext cx="373075" cy="373075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6059272" y="3566160"/>
            <a:ext cx="14851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Platform</a:t>
            </a:r>
            <a:endParaRPr lang="en-US" sz="950" dirty="0"/>
          </a:p>
        </p:txBody>
      </p:sp>
      <p:sp>
        <p:nvSpPr>
          <p:cNvPr id="26" name="Shape 19"/>
          <p:cNvSpPr/>
          <p:nvPr/>
        </p:nvSpPr>
        <p:spPr>
          <a:xfrm>
            <a:off x="7407211" y="3063240"/>
            <a:ext cx="201168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27" name="Shape 20"/>
          <p:cNvSpPr/>
          <p:nvPr/>
        </p:nvSpPr>
        <p:spPr>
          <a:xfrm>
            <a:off x="7825149" y="2674620"/>
            <a:ext cx="777240" cy="777240"/>
          </a:xfrm>
          <a:prstGeom prst="ellipse">
            <a:avLst/>
          </a:prstGeom>
          <a:solidFill>
            <a:srgbClr val="16316F"/>
          </a:solidFill>
          <a:ln/>
        </p:spPr>
      </p:sp>
      <p:pic>
        <p:nvPicPr>
          <p:cNvPr id="28" name="Image 5" descr="/home/claude/voltziq/iot/icons/mobile_whit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7232" y="2876702"/>
            <a:ext cx="373075" cy="373075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7471219" y="3566160"/>
            <a:ext cx="14851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App</a:t>
            </a:r>
            <a:endParaRPr lang="en-US" sz="950" dirty="0"/>
          </a:p>
        </p:txBody>
      </p:sp>
      <p:sp>
        <p:nvSpPr>
          <p:cNvPr id="30" name="Shape 22"/>
          <p:cNvSpPr/>
          <p:nvPr/>
        </p:nvSpPr>
        <p:spPr>
          <a:xfrm>
            <a:off x="8819159" y="3063240"/>
            <a:ext cx="201168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31" name="Shape 23"/>
          <p:cNvSpPr/>
          <p:nvPr/>
        </p:nvSpPr>
        <p:spPr>
          <a:xfrm>
            <a:off x="9237097" y="2674620"/>
            <a:ext cx="777240" cy="777240"/>
          </a:xfrm>
          <a:prstGeom prst="ellipse">
            <a:avLst/>
          </a:prstGeom>
          <a:solidFill>
            <a:srgbClr val="16316F"/>
          </a:solidFill>
          <a:ln/>
        </p:spPr>
      </p:sp>
      <p:pic>
        <p:nvPicPr>
          <p:cNvPr id="32" name="Image 6" descr="/home/claude/voltziq/iot/icons/dashboar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9180" y="2876702"/>
            <a:ext cx="373075" cy="373075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8883167" y="3566160"/>
            <a:ext cx="14851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Fleet Dashboard</a:t>
            </a:r>
            <a:endParaRPr lang="en-US" sz="950" dirty="0"/>
          </a:p>
        </p:txBody>
      </p:sp>
      <p:sp>
        <p:nvSpPr>
          <p:cNvPr id="34" name="Shape 25"/>
          <p:cNvSpPr/>
          <p:nvPr/>
        </p:nvSpPr>
        <p:spPr>
          <a:xfrm>
            <a:off x="10231107" y="3063240"/>
            <a:ext cx="201168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35" name="Shape 26"/>
          <p:cNvSpPr/>
          <p:nvPr/>
        </p:nvSpPr>
        <p:spPr>
          <a:xfrm>
            <a:off x="10649045" y="2674620"/>
            <a:ext cx="777240" cy="777240"/>
          </a:xfrm>
          <a:prstGeom prst="ellipse">
            <a:avLst/>
          </a:prstGeom>
          <a:solidFill>
            <a:srgbClr val="16316F"/>
          </a:solidFill>
          <a:ln/>
        </p:spPr>
      </p:sp>
      <p:pic>
        <p:nvPicPr>
          <p:cNvPr id="36" name="Image 7" descr="/home/claude/voltziq/iot/icons/predictiv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51128" y="2876702"/>
            <a:ext cx="373075" cy="373075"/>
          </a:xfrm>
          <a:prstGeom prst="rect">
            <a:avLst/>
          </a:prstGeom>
        </p:spPr>
      </p:pic>
      <p:sp>
        <p:nvSpPr>
          <p:cNvPr id="37" name="Text 27"/>
          <p:cNvSpPr/>
          <p:nvPr/>
        </p:nvSpPr>
        <p:spPr>
          <a:xfrm>
            <a:off x="10295115" y="3566160"/>
            <a:ext cx="14851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Predictive Maintenance</a:t>
            </a:r>
            <a:endParaRPr lang="en-US" sz="950" dirty="0"/>
          </a:p>
        </p:txBody>
      </p:sp>
      <p:sp>
        <p:nvSpPr>
          <p:cNvPr id="38" name="Shape 28"/>
          <p:cNvSpPr/>
          <p:nvPr/>
        </p:nvSpPr>
        <p:spPr>
          <a:xfrm>
            <a:off x="548640" y="4434840"/>
            <a:ext cx="11094415" cy="1417320"/>
          </a:xfrm>
          <a:prstGeom prst="roundRect">
            <a:avLst>
              <a:gd name="adj" fmla="val 5161"/>
            </a:avLst>
          </a:prstGeom>
          <a:solidFill>
            <a:srgbClr val="16316F"/>
          </a:solidFill>
          <a:ln/>
        </p:spPr>
      </p:sp>
      <p:sp>
        <p:nvSpPr>
          <p:cNvPr id="39" name="Text 29"/>
          <p:cNvSpPr/>
          <p:nvPr/>
        </p:nvSpPr>
        <p:spPr>
          <a:xfrm>
            <a:off x="822960" y="4617720"/>
            <a:ext cx="324093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visibility</a:t>
            </a:r>
            <a:endParaRPr lang="en-US" sz="1300" dirty="0"/>
          </a:p>
        </p:txBody>
      </p:sp>
      <p:sp>
        <p:nvSpPr>
          <p:cNvPr id="40" name="Text 30"/>
          <p:cNvSpPr/>
          <p:nvPr/>
        </p:nvSpPr>
        <p:spPr>
          <a:xfrm>
            <a:off x="822960" y="4956048"/>
            <a:ext cx="324093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C7D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every battery's health, location, and status live</a:t>
            </a:r>
            <a:endParaRPr lang="en-US" sz="1050" dirty="0"/>
          </a:p>
        </p:txBody>
      </p:sp>
      <p:sp>
        <p:nvSpPr>
          <p:cNvPr id="41" name="Text 31"/>
          <p:cNvSpPr/>
          <p:nvPr/>
        </p:nvSpPr>
        <p:spPr>
          <a:xfrm>
            <a:off x="4338218" y="4617720"/>
            <a:ext cx="324093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intelligence</a:t>
            </a:r>
            <a:endParaRPr lang="en-US" sz="1300" dirty="0"/>
          </a:p>
        </p:txBody>
      </p:sp>
      <p:sp>
        <p:nvSpPr>
          <p:cNvPr id="42" name="Text 32"/>
          <p:cNvSpPr/>
          <p:nvPr/>
        </p:nvSpPr>
        <p:spPr>
          <a:xfrm>
            <a:off x="4338218" y="4956048"/>
            <a:ext cx="324093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C7D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Configure, alert, and predict — without a truck roll</a:t>
            </a:r>
            <a:endParaRPr lang="en-US" sz="1050" dirty="0"/>
          </a:p>
        </p:txBody>
      </p:sp>
      <p:sp>
        <p:nvSpPr>
          <p:cNvPr id="43" name="Text 33"/>
          <p:cNvSpPr/>
          <p:nvPr/>
        </p:nvSpPr>
        <p:spPr>
          <a:xfrm>
            <a:off x="7853477" y="4617720"/>
            <a:ext cx="324093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Fleet-scale control</a:t>
            </a:r>
            <a:endParaRPr lang="en-US" sz="1300" dirty="0"/>
          </a:p>
        </p:txBody>
      </p:sp>
      <p:sp>
        <p:nvSpPr>
          <p:cNvPr id="44" name="Text 34"/>
          <p:cNvSpPr/>
          <p:nvPr/>
        </p:nvSpPr>
        <p:spPr>
          <a:xfrm>
            <a:off x="7853477" y="4956048"/>
            <a:ext cx="324093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C7D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one battery or ten thousand from one screen</a:t>
            </a:r>
            <a:endParaRPr lang="en-US" sz="1050" dirty="0"/>
          </a:p>
        </p:txBody>
      </p:sp>
      <p:pic>
        <p:nvPicPr>
          <p:cNvPr id="45" name="Image 8" descr="/home/claude/voltziq/iot/icons/logo_icon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46" name="Text 35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47" name="Text 36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14255" y="384048"/>
            <a:ext cx="1828800" cy="310896"/>
          </a:xfrm>
          <a:prstGeom prst="roundRect">
            <a:avLst>
              <a:gd name="adj" fmla="val 50000"/>
            </a:avLst>
          </a:prstGeom>
          <a:solidFill>
            <a:srgbClr val="EAF2FF"/>
          </a:solidFill>
          <a:ln/>
        </p:spPr>
      </p:sp>
      <p:sp>
        <p:nvSpPr>
          <p:cNvPr id="3" name="Text 1"/>
          <p:cNvSpPr/>
          <p:nvPr/>
        </p:nvSpPr>
        <p:spPr>
          <a:xfrm>
            <a:off x="9814255" y="384048"/>
            <a:ext cx="18288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· TECHNOLOGY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 MOBILE APP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822960"/>
            <a:ext cx="6035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2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Battery, Monitored and Controlled from Your Phone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48640" y="17830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D143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48640" y="2057400"/>
            <a:ext cx="5577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Fleet teams have no way to check battery status or adjust settings without physically accessing the pack.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260604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548640" y="2880360"/>
            <a:ext cx="55778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VoltzIQ app streams live SOC, voltage, current, temperature and per-cell data — and lets you configure charge/discharge MOS and balancing remotely.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48640" y="365760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CAN SEE &amp; CONTROL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955548" y="4041648"/>
            <a:ext cx="457200" cy="457200"/>
          </a:xfrm>
          <a:prstGeom prst="ellipse">
            <a:avLst/>
          </a:prstGeom>
          <a:solidFill>
            <a:srgbClr val="F7F9FC"/>
          </a:solidFill>
          <a:ln/>
        </p:spPr>
      </p:sp>
      <p:pic>
        <p:nvPicPr>
          <p:cNvPr id="12" name="Image 0" descr="/home/claude/voltziq/iot/icons/battpc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9848" y="4155948"/>
            <a:ext cx="228600" cy="228600"/>
          </a:xfrm>
          <a:prstGeom prst="rect">
            <a:avLst/>
          </a:prstGeom>
        </p:spPr>
      </p:pic>
      <p:sp>
        <p:nvSpPr>
          <p:cNvPr id="13" name="Shape 10"/>
          <p:cNvSpPr/>
          <p:nvPr/>
        </p:nvSpPr>
        <p:spPr>
          <a:xfrm>
            <a:off x="955548" y="4041648"/>
            <a:ext cx="457200" cy="457200"/>
          </a:xfrm>
          <a:prstGeom prst="ellipse">
            <a:avLst/>
          </a:prstGeom>
          <a:ln w="12700">
            <a:solidFill>
              <a:srgbClr val="2F8F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7200" y="4526280"/>
            <a:ext cx="1453896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Battery % / SOC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2391156" y="4041648"/>
            <a:ext cx="457200" cy="457200"/>
          </a:xfrm>
          <a:prstGeom prst="ellipse">
            <a:avLst/>
          </a:prstGeom>
          <a:solidFill>
            <a:srgbClr val="F7F9FC"/>
          </a:solidFill>
          <a:ln/>
        </p:spPr>
      </p:sp>
      <p:pic>
        <p:nvPicPr>
          <p:cNvPr id="16" name="Image 1" descr="/home/claude/voltziq/iot/icons/volt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456" y="4155948"/>
            <a:ext cx="228600" cy="228600"/>
          </a:xfrm>
          <a:prstGeom prst="rect">
            <a:avLst/>
          </a:prstGeom>
        </p:spPr>
      </p:pic>
      <p:sp>
        <p:nvSpPr>
          <p:cNvPr id="17" name="Shape 13"/>
          <p:cNvSpPr/>
          <p:nvPr/>
        </p:nvSpPr>
        <p:spPr>
          <a:xfrm>
            <a:off x="2391156" y="4041648"/>
            <a:ext cx="457200" cy="457200"/>
          </a:xfrm>
          <a:prstGeom prst="ellipse">
            <a:avLst/>
          </a:prstGeom>
          <a:ln w="12700">
            <a:solidFill>
              <a:srgbClr val="2F8FFF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1892808" y="4526280"/>
            <a:ext cx="1453896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Voltage &amp; Current</a:t>
            </a:r>
            <a:endParaRPr lang="en-US" sz="900" dirty="0"/>
          </a:p>
        </p:txBody>
      </p:sp>
      <p:sp>
        <p:nvSpPr>
          <p:cNvPr id="19" name="Shape 15"/>
          <p:cNvSpPr/>
          <p:nvPr/>
        </p:nvSpPr>
        <p:spPr>
          <a:xfrm>
            <a:off x="3826764" y="4041648"/>
            <a:ext cx="457200" cy="457200"/>
          </a:xfrm>
          <a:prstGeom prst="ellipse">
            <a:avLst/>
          </a:prstGeom>
          <a:solidFill>
            <a:srgbClr val="F7F9FC"/>
          </a:solidFill>
          <a:ln/>
        </p:spPr>
      </p:sp>
      <p:pic>
        <p:nvPicPr>
          <p:cNvPr id="20" name="Image 2" descr="/home/claude/voltziq/iot/icons/temperatur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1064" y="4155948"/>
            <a:ext cx="228600" cy="228600"/>
          </a:xfrm>
          <a:prstGeom prst="rect">
            <a:avLst/>
          </a:prstGeom>
        </p:spPr>
      </p:pic>
      <p:sp>
        <p:nvSpPr>
          <p:cNvPr id="21" name="Shape 16"/>
          <p:cNvSpPr/>
          <p:nvPr/>
        </p:nvSpPr>
        <p:spPr>
          <a:xfrm>
            <a:off x="3826764" y="4041648"/>
            <a:ext cx="457200" cy="457200"/>
          </a:xfrm>
          <a:prstGeom prst="ellipse">
            <a:avLst/>
          </a:prstGeom>
          <a:ln w="12700">
            <a:solidFill>
              <a:srgbClr val="2F8FFF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3328416" y="4526280"/>
            <a:ext cx="1453896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Temperature</a:t>
            </a:r>
            <a:endParaRPr lang="en-US" sz="900" dirty="0"/>
          </a:p>
        </p:txBody>
      </p:sp>
      <p:sp>
        <p:nvSpPr>
          <p:cNvPr id="23" name="Shape 18"/>
          <p:cNvSpPr/>
          <p:nvPr/>
        </p:nvSpPr>
        <p:spPr>
          <a:xfrm>
            <a:off x="5262372" y="4041648"/>
            <a:ext cx="457200" cy="457200"/>
          </a:xfrm>
          <a:prstGeom prst="ellipse">
            <a:avLst/>
          </a:prstGeom>
          <a:solidFill>
            <a:srgbClr val="F7F9FC"/>
          </a:solidFill>
          <a:ln/>
        </p:spPr>
      </p:sp>
      <p:pic>
        <p:nvPicPr>
          <p:cNvPr id="24" name="Image 3" descr="/home/claude/voltziq/iot/icons/cell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6672" y="4155948"/>
            <a:ext cx="228600" cy="228600"/>
          </a:xfrm>
          <a:prstGeom prst="rect">
            <a:avLst/>
          </a:prstGeom>
        </p:spPr>
      </p:pic>
      <p:sp>
        <p:nvSpPr>
          <p:cNvPr id="25" name="Shape 19"/>
          <p:cNvSpPr/>
          <p:nvPr/>
        </p:nvSpPr>
        <p:spPr>
          <a:xfrm>
            <a:off x="5262372" y="4041648"/>
            <a:ext cx="457200" cy="457200"/>
          </a:xfrm>
          <a:prstGeom prst="ellipse">
            <a:avLst/>
          </a:prstGeom>
          <a:ln w="12700">
            <a:solidFill>
              <a:srgbClr val="2F8FFF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4764024" y="4526280"/>
            <a:ext cx="1453896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Cell Voltages</a:t>
            </a:r>
            <a:endParaRPr lang="en-US" sz="900" dirty="0"/>
          </a:p>
        </p:txBody>
      </p:sp>
      <p:sp>
        <p:nvSpPr>
          <p:cNvPr id="27" name="Shape 21"/>
          <p:cNvSpPr/>
          <p:nvPr/>
        </p:nvSpPr>
        <p:spPr>
          <a:xfrm>
            <a:off x="955548" y="5001768"/>
            <a:ext cx="457200" cy="457200"/>
          </a:xfrm>
          <a:prstGeom prst="ellipse">
            <a:avLst/>
          </a:prstGeom>
          <a:solidFill>
            <a:srgbClr val="F7F9FC"/>
          </a:solidFill>
          <a:ln/>
        </p:spPr>
      </p:sp>
      <p:pic>
        <p:nvPicPr>
          <p:cNvPr id="28" name="Image 4" descr="/home/claude/voltziq/iot/icons/cycl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9848" y="5116068"/>
            <a:ext cx="228600" cy="228600"/>
          </a:xfrm>
          <a:prstGeom prst="rect">
            <a:avLst/>
          </a:prstGeom>
        </p:spPr>
      </p:pic>
      <p:sp>
        <p:nvSpPr>
          <p:cNvPr id="29" name="Shape 22"/>
          <p:cNvSpPr/>
          <p:nvPr/>
        </p:nvSpPr>
        <p:spPr>
          <a:xfrm>
            <a:off x="955548" y="5001768"/>
            <a:ext cx="457200" cy="457200"/>
          </a:xfrm>
          <a:prstGeom prst="ellipse">
            <a:avLst/>
          </a:prstGeom>
          <a:ln w="12700">
            <a:solidFill>
              <a:srgbClr val="2F8FFF"/>
            </a:solidFill>
            <a:prstDash val="solid"/>
          </a:ln>
        </p:spPr>
      </p:sp>
      <p:sp>
        <p:nvSpPr>
          <p:cNvPr id="30" name="Text 23"/>
          <p:cNvSpPr/>
          <p:nvPr/>
        </p:nvSpPr>
        <p:spPr>
          <a:xfrm>
            <a:off x="457200" y="5486400"/>
            <a:ext cx="1453896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 Count</a:t>
            </a:r>
            <a:endParaRPr lang="en-US" sz="900" dirty="0"/>
          </a:p>
        </p:txBody>
      </p:sp>
      <p:sp>
        <p:nvSpPr>
          <p:cNvPr id="31" name="Shape 24"/>
          <p:cNvSpPr/>
          <p:nvPr/>
        </p:nvSpPr>
        <p:spPr>
          <a:xfrm>
            <a:off x="2391156" y="5001768"/>
            <a:ext cx="457200" cy="457200"/>
          </a:xfrm>
          <a:prstGeom prst="ellipse">
            <a:avLst/>
          </a:prstGeom>
          <a:solidFill>
            <a:srgbClr val="F7F9FC"/>
          </a:solidFill>
          <a:ln/>
        </p:spPr>
      </p:sp>
      <p:pic>
        <p:nvPicPr>
          <p:cNvPr id="32" name="Image 5" descr="/home/claude/voltziq/iot/icons/health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5456" y="5116068"/>
            <a:ext cx="228600" cy="228600"/>
          </a:xfrm>
          <a:prstGeom prst="rect">
            <a:avLst/>
          </a:prstGeom>
        </p:spPr>
      </p:pic>
      <p:sp>
        <p:nvSpPr>
          <p:cNvPr id="33" name="Shape 25"/>
          <p:cNvSpPr/>
          <p:nvPr/>
        </p:nvSpPr>
        <p:spPr>
          <a:xfrm>
            <a:off x="2391156" y="5001768"/>
            <a:ext cx="457200" cy="457200"/>
          </a:xfrm>
          <a:prstGeom prst="ellipse">
            <a:avLst/>
          </a:prstGeom>
          <a:ln w="12700">
            <a:solidFill>
              <a:srgbClr val="2F8FFF"/>
            </a:solidFill>
            <a:prstDash val="solid"/>
          </a:ln>
        </p:spPr>
      </p:sp>
      <p:sp>
        <p:nvSpPr>
          <p:cNvPr id="34" name="Text 26"/>
          <p:cNvSpPr/>
          <p:nvPr/>
        </p:nvSpPr>
        <p:spPr>
          <a:xfrm>
            <a:off x="1892808" y="5486400"/>
            <a:ext cx="1453896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Battery Health</a:t>
            </a:r>
            <a:endParaRPr lang="en-US" sz="900" dirty="0"/>
          </a:p>
        </p:txBody>
      </p:sp>
      <p:sp>
        <p:nvSpPr>
          <p:cNvPr id="35" name="Shape 27"/>
          <p:cNvSpPr/>
          <p:nvPr/>
        </p:nvSpPr>
        <p:spPr>
          <a:xfrm>
            <a:off x="3826764" y="5001768"/>
            <a:ext cx="457200" cy="457200"/>
          </a:xfrm>
          <a:prstGeom prst="ellipse">
            <a:avLst/>
          </a:prstGeom>
          <a:solidFill>
            <a:srgbClr val="F7F9FC"/>
          </a:solidFill>
          <a:ln/>
        </p:spPr>
      </p:sp>
      <p:pic>
        <p:nvPicPr>
          <p:cNvPr id="36" name="Image 6" descr="/home/claude/voltziq/iot/icons/config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1064" y="5116068"/>
            <a:ext cx="228600" cy="228600"/>
          </a:xfrm>
          <a:prstGeom prst="rect">
            <a:avLst/>
          </a:prstGeom>
        </p:spPr>
      </p:pic>
      <p:sp>
        <p:nvSpPr>
          <p:cNvPr id="37" name="Shape 28"/>
          <p:cNvSpPr/>
          <p:nvPr/>
        </p:nvSpPr>
        <p:spPr>
          <a:xfrm>
            <a:off x="3826764" y="5001768"/>
            <a:ext cx="457200" cy="457200"/>
          </a:xfrm>
          <a:prstGeom prst="ellipse">
            <a:avLst/>
          </a:prstGeom>
          <a:ln w="12700">
            <a:solidFill>
              <a:srgbClr val="2F8FFF"/>
            </a:solidFill>
            <a:prstDash val="solid"/>
          </a:ln>
        </p:spPr>
      </p:sp>
      <p:sp>
        <p:nvSpPr>
          <p:cNvPr id="38" name="Text 29"/>
          <p:cNvSpPr/>
          <p:nvPr/>
        </p:nvSpPr>
        <p:spPr>
          <a:xfrm>
            <a:off x="3328416" y="5486400"/>
            <a:ext cx="1453896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Charge / Discharge MOS</a:t>
            </a:r>
            <a:endParaRPr lang="en-US" sz="900" dirty="0"/>
          </a:p>
        </p:txBody>
      </p:sp>
      <p:sp>
        <p:nvSpPr>
          <p:cNvPr id="39" name="Shape 30"/>
          <p:cNvSpPr/>
          <p:nvPr/>
        </p:nvSpPr>
        <p:spPr>
          <a:xfrm>
            <a:off x="5262372" y="5001768"/>
            <a:ext cx="457200" cy="457200"/>
          </a:xfrm>
          <a:prstGeom prst="ellipse">
            <a:avLst/>
          </a:prstGeom>
          <a:solidFill>
            <a:srgbClr val="F7F9FC"/>
          </a:solidFill>
          <a:ln/>
        </p:spPr>
      </p:sp>
      <p:pic>
        <p:nvPicPr>
          <p:cNvPr id="40" name="Image 7" descr="/home/claude/voltziq/iot/icons/fault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76672" y="5116068"/>
            <a:ext cx="228600" cy="228600"/>
          </a:xfrm>
          <a:prstGeom prst="rect">
            <a:avLst/>
          </a:prstGeom>
        </p:spPr>
      </p:pic>
      <p:sp>
        <p:nvSpPr>
          <p:cNvPr id="41" name="Shape 31"/>
          <p:cNvSpPr/>
          <p:nvPr/>
        </p:nvSpPr>
        <p:spPr>
          <a:xfrm>
            <a:off x="5262372" y="5001768"/>
            <a:ext cx="457200" cy="457200"/>
          </a:xfrm>
          <a:prstGeom prst="ellipse">
            <a:avLst/>
          </a:prstGeom>
          <a:ln w="12700">
            <a:solidFill>
              <a:srgbClr val="2F8FFF"/>
            </a:solidFill>
            <a:prstDash val="solid"/>
          </a:ln>
        </p:spPr>
      </p:sp>
      <p:sp>
        <p:nvSpPr>
          <p:cNvPr id="42" name="Text 32"/>
          <p:cNvSpPr/>
          <p:nvPr/>
        </p:nvSpPr>
        <p:spPr>
          <a:xfrm>
            <a:off x="4764024" y="5486400"/>
            <a:ext cx="1453896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Fault Status</a:t>
            </a:r>
            <a:endParaRPr lang="en-US" sz="900" dirty="0"/>
          </a:p>
        </p:txBody>
      </p:sp>
      <p:pic>
        <p:nvPicPr>
          <p:cNvPr id="43" name="Image 8" descr="/home/claude/voltziq/iot/crops/app_left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38160" y="1417320"/>
            <a:ext cx="3474720" cy="4608576"/>
          </a:xfrm>
          <a:prstGeom prst="rect">
            <a:avLst/>
          </a:prstGeom>
        </p:spPr>
      </p:pic>
      <p:sp>
        <p:nvSpPr>
          <p:cNvPr id="44" name="Shape 33"/>
          <p:cNvSpPr/>
          <p:nvPr/>
        </p:nvSpPr>
        <p:spPr>
          <a:xfrm>
            <a:off x="548640" y="5943600"/>
            <a:ext cx="6720840" cy="457200"/>
          </a:xfrm>
          <a:prstGeom prst="roundRect">
            <a:avLst>
              <a:gd name="adj" fmla="val 12000"/>
            </a:avLst>
          </a:prstGeom>
          <a:solidFill>
            <a:srgbClr val="EAF2FF"/>
          </a:solidFill>
          <a:ln/>
        </p:spPr>
      </p:sp>
      <p:sp>
        <p:nvSpPr>
          <p:cNvPr id="45" name="Text 34"/>
          <p:cNvSpPr/>
          <p:nvPr/>
        </p:nvSpPr>
        <p:spPr>
          <a:xfrm>
            <a:off x="777240" y="5943600"/>
            <a:ext cx="6263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VALUE   </a:t>
            </a:r>
            <a:pPr indent="0" marL="0">
              <a:buNone/>
            </a:pPr>
            <a:r>
              <a:rPr lang="en-US" sz="1250" i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battery visibility and remote control — zero truck rolls, faster resolution.</a:t>
            </a:r>
            <a:endParaRPr lang="en-US" sz="1100" dirty="0"/>
          </a:p>
        </p:txBody>
      </p:sp>
      <p:pic>
        <p:nvPicPr>
          <p:cNvPr id="46" name="Image 9" descr="/home/claude/voltziq/iot/icons/logo_icon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47" name="Text 35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48" name="Text 36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14255" y="384048"/>
            <a:ext cx="1828800" cy="310896"/>
          </a:xfrm>
          <a:prstGeom prst="roundRect">
            <a:avLst>
              <a:gd name="adj" fmla="val 50000"/>
            </a:avLst>
          </a:prstGeom>
          <a:solidFill>
            <a:srgbClr val="EAF2FF"/>
          </a:solidFill>
          <a:ln/>
        </p:spPr>
      </p:sp>
      <p:sp>
        <p:nvSpPr>
          <p:cNvPr id="3" name="Text 1"/>
          <p:cNvSpPr/>
          <p:nvPr/>
        </p:nvSpPr>
        <p:spPr>
          <a:xfrm>
            <a:off x="9814255" y="384048"/>
            <a:ext cx="18288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· TECHNOLOGY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 MOBILE APP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822960"/>
            <a:ext cx="6035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2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Alerts Before Failures. Analytics Before Repeats.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48640" y="17830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D143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48640" y="2057400"/>
            <a:ext cx="5577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Faults are discovered only after damage is done, and there's no data trail to prevent the next failure.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260604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548640" y="2880360"/>
            <a:ext cx="55778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push alerts fire the moment a fault occurs, while continuous SOC/SOH analytics reveal usage patterns and predict failures before they happen.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48640" y="365760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ALERTS</a:t>
            </a:r>
            <a:endParaRPr lang="en-US" sz="1150" dirty="0"/>
          </a:p>
        </p:txBody>
      </p:sp>
      <p:pic>
        <p:nvPicPr>
          <p:cNvPr id="11" name="Image 0" descr="/home/claude/voltziq/iot/icons/faul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968496"/>
            <a:ext cx="182880" cy="18288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822960" y="3922776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Temperature</a:t>
            </a:r>
            <a:endParaRPr lang="en-US" sz="1100" dirty="0"/>
          </a:p>
        </p:txBody>
      </p:sp>
      <p:pic>
        <p:nvPicPr>
          <p:cNvPr id="13" name="Image 1" descr="/home/claude/voltziq/iot/icons/faul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720" y="3968496"/>
            <a:ext cx="182880" cy="18288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749040" y="3922776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/ Low Voltage</a:t>
            </a:r>
            <a:endParaRPr lang="en-US" sz="1100" dirty="0"/>
          </a:p>
        </p:txBody>
      </p:sp>
      <p:pic>
        <p:nvPicPr>
          <p:cNvPr id="15" name="Image 2" descr="/home/claude/voltziq/iot/icons/faul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334256"/>
            <a:ext cx="182880" cy="18288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22960" y="4288536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Current</a:t>
            </a:r>
            <a:endParaRPr lang="en-US" sz="1100" dirty="0"/>
          </a:p>
        </p:txBody>
      </p:sp>
      <p:pic>
        <p:nvPicPr>
          <p:cNvPr id="17" name="Image 3" descr="/home/claude/voltziq/iot/icons/faul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4720" y="4334256"/>
            <a:ext cx="182880" cy="18288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3749040" y="4288536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Circuit</a:t>
            </a:r>
            <a:endParaRPr lang="en-US" sz="1100" dirty="0"/>
          </a:p>
        </p:txBody>
      </p:sp>
      <p:pic>
        <p:nvPicPr>
          <p:cNvPr id="19" name="Image 4" descr="/home/claude/voltziq/iot/icons/faul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4700016"/>
            <a:ext cx="182880" cy="18288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822960" y="4654296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Comm. Failure</a:t>
            </a:r>
            <a:endParaRPr lang="en-US" sz="1100" dirty="0"/>
          </a:p>
        </p:txBody>
      </p:sp>
      <p:pic>
        <p:nvPicPr>
          <p:cNvPr id="21" name="Image 5" descr="/home/claude/voltziq/iot/icons/faul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4720" y="4700016"/>
            <a:ext cx="182880" cy="182880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3749040" y="4654296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Tampering / Removal</a:t>
            </a:r>
            <a:endParaRPr lang="en-US" sz="1100" dirty="0"/>
          </a:p>
        </p:txBody>
      </p:sp>
      <p:pic>
        <p:nvPicPr>
          <p:cNvPr id="23" name="Image 6" descr="/home/claude/voltziq/iot/crops/app_right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8160" y="1280160"/>
            <a:ext cx="3520440" cy="4718304"/>
          </a:xfrm>
          <a:prstGeom prst="rect">
            <a:avLst/>
          </a:prstGeom>
        </p:spPr>
      </p:pic>
      <p:sp>
        <p:nvSpPr>
          <p:cNvPr id="24" name="Shape 15"/>
          <p:cNvSpPr/>
          <p:nvPr/>
        </p:nvSpPr>
        <p:spPr>
          <a:xfrm>
            <a:off x="548640" y="5943600"/>
            <a:ext cx="6720840" cy="457200"/>
          </a:xfrm>
          <a:prstGeom prst="roundRect">
            <a:avLst>
              <a:gd name="adj" fmla="val 12000"/>
            </a:avLst>
          </a:prstGeom>
          <a:solidFill>
            <a:srgbClr val="EAF2FF"/>
          </a:solidFill>
          <a:ln/>
        </p:spPr>
      </p:sp>
      <p:sp>
        <p:nvSpPr>
          <p:cNvPr id="25" name="Text 16"/>
          <p:cNvSpPr/>
          <p:nvPr/>
        </p:nvSpPr>
        <p:spPr>
          <a:xfrm>
            <a:off x="777240" y="5943600"/>
            <a:ext cx="6263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VALUE   </a:t>
            </a:r>
            <a:pPr indent="0" marL="0">
              <a:buNone/>
            </a:pPr>
            <a:r>
              <a:rPr lang="en-US" sz="1250" i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 failures before they happen — immediate alerts, data-backed decisions.</a:t>
            </a:r>
            <a:endParaRPr lang="en-US" sz="1100" dirty="0"/>
          </a:p>
        </p:txBody>
      </p:sp>
      <p:pic>
        <p:nvPicPr>
          <p:cNvPr id="26" name="Image 7" descr="/home/claude/voltziq/iot/icons/logo_icon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27" name="Text 17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28" name="Text 18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1F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14255" y="384048"/>
            <a:ext cx="1828800" cy="310896"/>
          </a:xfrm>
          <a:prstGeom prst="roundRect">
            <a:avLst>
              <a:gd name="adj" fmla="val 50000"/>
            </a:avLst>
          </a:prstGeom>
          <a:solidFill>
            <a:srgbClr val="2F8FFF"/>
          </a:solidFill>
          <a:ln/>
        </p:spPr>
      </p:sp>
      <p:sp>
        <p:nvSpPr>
          <p:cNvPr id="3" name="Text 1"/>
          <p:cNvSpPr/>
          <p:nvPr/>
        </p:nvSpPr>
        <p:spPr>
          <a:xfrm>
            <a:off x="9814255" y="384048"/>
            <a:ext cx="18288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· TECHNOLOGY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FLEET COMMAND CENTER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82296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Thousands of Batteries from One Dashboard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pane of glass for every battery, every vehicle, every fleet.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11094415" cy="3977640"/>
          </a:xfrm>
          <a:prstGeom prst="roundRect">
            <a:avLst>
              <a:gd name="adj" fmla="val 1839"/>
            </a:avLst>
          </a:prstGeom>
          <a:solidFill>
            <a:srgbClr val="0A1638"/>
          </a:solidFill>
          <a:ln w="12700">
            <a:solidFill>
              <a:srgbClr val="27407D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2103120"/>
            <a:ext cx="1673809" cy="1234440"/>
          </a:xfrm>
          <a:prstGeom prst="roundRect">
            <a:avLst>
              <a:gd name="adj" fmla="val 4444"/>
            </a:avLst>
          </a:prstGeom>
          <a:solidFill>
            <a:srgbClr val="16316F"/>
          </a:solidFill>
          <a:ln/>
        </p:spPr>
      </p:sp>
      <p:pic>
        <p:nvPicPr>
          <p:cNvPr id="9" name="Image 0" descr="/home/claude/voltziq/iot/icons/fle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0409" y="2240280"/>
            <a:ext cx="256032" cy="25603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77240" y="2560320"/>
            <a:ext cx="158236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1,240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777240" y="2953512"/>
            <a:ext cx="158236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Batteries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2542489" y="2103120"/>
            <a:ext cx="1673809" cy="1234440"/>
          </a:xfrm>
          <a:prstGeom prst="roundRect">
            <a:avLst>
              <a:gd name="adj" fmla="val 4444"/>
            </a:avLst>
          </a:prstGeom>
          <a:solidFill>
            <a:srgbClr val="16316F"/>
          </a:solidFill>
          <a:ln/>
        </p:spPr>
      </p:sp>
      <p:pic>
        <p:nvPicPr>
          <p:cNvPr id="13" name="Image 1" descr="/home/claude/voltziq/iot/icons/che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378" y="2240280"/>
            <a:ext cx="256032" cy="25603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2588209" y="2560320"/>
            <a:ext cx="158236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1,198</a:t>
            </a:r>
            <a:endParaRPr lang="en-US" sz="1700" dirty="0"/>
          </a:p>
        </p:txBody>
      </p:sp>
      <p:sp>
        <p:nvSpPr>
          <p:cNvPr id="15" name="Text 11"/>
          <p:cNvSpPr/>
          <p:nvPr/>
        </p:nvSpPr>
        <p:spPr>
          <a:xfrm>
            <a:off x="2588209" y="2953512"/>
            <a:ext cx="158236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</a:t>
            </a:r>
            <a:endParaRPr lang="en-US" sz="850" dirty="0"/>
          </a:p>
        </p:txBody>
      </p:sp>
      <p:sp>
        <p:nvSpPr>
          <p:cNvPr id="16" name="Shape 12"/>
          <p:cNvSpPr/>
          <p:nvPr/>
        </p:nvSpPr>
        <p:spPr>
          <a:xfrm>
            <a:off x="4353458" y="2103120"/>
            <a:ext cx="1673809" cy="1234440"/>
          </a:xfrm>
          <a:prstGeom prst="roundRect">
            <a:avLst>
              <a:gd name="adj" fmla="val 4444"/>
            </a:avLst>
          </a:prstGeom>
          <a:solidFill>
            <a:srgbClr val="16316F"/>
          </a:solidFill>
          <a:ln/>
        </p:spPr>
      </p:sp>
      <p:pic>
        <p:nvPicPr>
          <p:cNvPr id="17" name="Image 2" descr="/home/claude/voltziq/iot/icons/xmar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2347" y="2240280"/>
            <a:ext cx="256032" cy="25603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4399178" y="2560320"/>
            <a:ext cx="158236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</a:t>
            </a:r>
            <a:endParaRPr lang="en-US" sz="1700" dirty="0"/>
          </a:p>
        </p:txBody>
      </p:sp>
      <p:sp>
        <p:nvSpPr>
          <p:cNvPr id="19" name="Text 14"/>
          <p:cNvSpPr/>
          <p:nvPr/>
        </p:nvSpPr>
        <p:spPr>
          <a:xfrm>
            <a:off x="4399178" y="2953512"/>
            <a:ext cx="158236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Offline</a:t>
            </a:r>
            <a:endParaRPr lang="en-US" sz="850" dirty="0"/>
          </a:p>
        </p:txBody>
      </p:sp>
      <p:sp>
        <p:nvSpPr>
          <p:cNvPr id="20" name="Shape 15"/>
          <p:cNvSpPr/>
          <p:nvPr/>
        </p:nvSpPr>
        <p:spPr>
          <a:xfrm>
            <a:off x="6164428" y="2103120"/>
            <a:ext cx="1673809" cy="1234440"/>
          </a:xfrm>
          <a:prstGeom prst="roundRect">
            <a:avLst>
              <a:gd name="adj" fmla="val 4444"/>
            </a:avLst>
          </a:prstGeom>
          <a:solidFill>
            <a:srgbClr val="16316F"/>
          </a:solidFill>
          <a:ln/>
        </p:spPr>
      </p:sp>
      <p:pic>
        <p:nvPicPr>
          <p:cNvPr id="21" name="Image 3" descr="/home/claude/voltziq/iot/icons/gps_wh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3316" y="2240280"/>
            <a:ext cx="256032" cy="25603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210148" y="2560320"/>
            <a:ext cx="158236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6210148" y="2953512"/>
            <a:ext cx="158236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GPS Tracked</a:t>
            </a:r>
            <a:endParaRPr lang="en-US" sz="850" dirty="0"/>
          </a:p>
        </p:txBody>
      </p:sp>
      <p:sp>
        <p:nvSpPr>
          <p:cNvPr id="24" name="Shape 18"/>
          <p:cNvSpPr/>
          <p:nvPr/>
        </p:nvSpPr>
        <p:spPr>
          <a:xfrm>
            <a:off x="7975397" y="2103120"/>
            <a:ext cx="1673809" cy="1234440"/>
          </a:xfrm>
          <a:prstGeom prst="roundRect">
            <a:avLst>
              <a:gd name="adj" fmla="val 4444"/>
            </a:avLst>
          </a:prstGeom>
          <a:solidFill>
            <a:srgbClr val="16316F"/>
          </a:solidFill>
          <a:ln/>
        </p:spPr>
      </p:sp>
      <p:pic>
        <p:nvPicPr>
          <p:cNvPr id="25" name="Image 4" descr="/home/claude/voltziq/iot/icons/health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4285" y="2240280"/>
            <a:ext cx="256032" cy="256032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8021117" y="2560320"/>
            <a:ext cx="158236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96.4</a:t>
            </a:r>
            <a:endParaRPr lang="en-US" sz="1700" dirty="0"/>
          </a:p>
        </p:txBody>
      </p:sp>
      <p:sp>
        <p:nvSpPr>
          <p:cNvPr id="27" name="Text 20"/>
          <p:cNvSpPr/>
          <p:nvPr/>
        </p:nvSpPr>
        <p:spPr>
          <a:xfrm>
            <a:off x="8021117" y="2953512"/>
            <a:ext cx="158236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Avg. Health Score</a:t>
            </a:r>
            <a:endParaRPr lang="en-US" sz="850" dirty="0"/>
          </a:p>
        </p:txBody>
      </p:sp>
      <p:sp>
        <p:nvSpPr>
          <p:cNvPr id="28" name="Shape 21"/>
          <p:cNvSpPr/>
          <p:nvPr/>
        </p:nvSpPr>
        <p:spPr>
          <a:xfrm>
            <a:off x="9786366" y="2103120"/>
            <a:ext cx="1673809" cy="1234440"/>
          </a:xfrm>
          <a:prstGeom prst="roundRect">
            <a:avLst>
              <a:gd name="adj" fmla="val 4444"/>
            </a:avLst>
          </a:prstGeom>
          <a:solidFill>
            <a:srgbClr val="16316F"/>
          </a:solidFill>
          <a:ln/>
        </p:spPr>
      </p:sp>
      <p:pic>
        <p:nvPicPr>
          <p:cNvPr id="29" name="Image 5" descr="/home/claude/voltziq/iot/icons/faul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95255" y="2240280"/>
            <a:ext cx="256032" cy="256032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9832086" y="2560320"/>
            <a:ext cx="158236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700" dirty="0"/>
          </a:p>
        </p:txBody>
      </p:sp>
      <p:sp>
        <p:nvSpPr>
          <p:cNvPr id="31" name="Text 23"/>
          <p:cNvSpPr/>
          <p:nvPr/>
        </p:nvSpPr>
        <p:spPr>
          <a:xfrm>
            <a:off x="9832086" y="2953512"/>
            <a:ext cx="158236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Faults</a:t>
            </a:r>
            <a:endParaRPr lang="en-US" sz="850" dirty="0"/>
          </a:p>
        </p:txBody>
      </p:sp>
      <p:sp>
        <p:nvSpPr>
          <p:cNvPr id="32" name="Text 24"/>
          <p:cNvSpPr/>
          <p:nvPr/>
        </p:nvSpPr>
        <p:spPr>
          <a:xfrm>
            <a:off x="731520" y="35661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TODAY'S FLEET ACTIVITY</a:t>
            </a:r>
            <a:endParaRPr lang="en-US" sz="1050" dirty="0"/>
          </a:p>
        </p:txBody>
      </p:sp>
      <p:sp>
        <p:nvSpPr>
          <p:cNvPr id="33" name="Text 25"/>
          <p:cNvSpPr/>
          <p:nvPr/>
        </p:nvSpPr>
        <p:spPr>
          <a:xfrm>
            <a:off x="731520" y="3931920"/>
            <a:ext cx="247642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Charging</a:t>
            </a:r>
            <a:endParaRPr lang="en-US" sz="950" dirty="0"/>
          </a:p>
        </p:txBody>
      </p:sp>
      <p:sp>
        <p:nvSpPr>
          <p:cNvPr id="34" name="Shape 26"/>
          <p:cNvSpPr/>
          <p:nvPr/>
        </p:nvSpPr>
        <p:spPr>
          <a:xfrm>
            <a:off x="731520" y="4224528"/>
            <a:ext cx="2476424" cy="146304"/>
          </a:xfrm>
          <a:prstGeom prst="roundRect">
            <a:avLst>
              <a:gd name="adj" fmla="val 50000"/>
            </a:avLst>
          </a:prstGeom>
          <a:solidFill>
            <a:srgbClr val="1E3567"/>
          </a:solidFill>
          <a:ln/>
        </p:spPr>
      </p:sp>
      <p:sp>
        <p:nvSpPr>
          <p:cNvPr id="35" name="Shape 27"/>
          <p:cNvSpPr/>
          <p:nvPr/>
        </p:nvSpPr>
        <p:spPr>
          <a:xfrm>
            <a:off x="731520" y="4224528"/>
            <a:ext cx="1535383" cy="146304"/>
          </a:xfrm>
          <a:prstGeom prst="roundRect">
            <a:avLst>
              <a:gd name="adj" fmla="val 50000"/>
            </a:avLst>
          </a:prstGeom>
          <a:solidFill>
            <a:srgbClr val="2F8FFF"/>
          </a:solidFill>
          <a:ln/>
        </p:spPr>
      </p:sp>
      <p:sp>
        <p:nvSpPr>
          <p:cNvPr id="36" name="Text 28"/>
          <p:cNvSpPr/>
          <p:nvPr/>
        </p:nvSpPr>
        <p:spPr>
          <a:xfrm>
            <a:off x="731520" y="4407408"/>
            <a:ext cx="247642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62%</a:t>
            </a:r>
            <a:endParaRPr lang="en-US" sz="850" dirty="0"/>
          </a:p>
        </p:txBody>
      </p:sp>
      <p:sp>
        <p:nvSpPr>
          <p:cNvPr id="37" name="Text 29"/>
          <p:cNvSpPr/>
          <p:nvPr/>
        </p:nvSpPr>
        <p:spPr>
          <a:xfrm>
            <a:off x="3482264" y="3931920"/>
            <a:ext cx="247642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Discharging</a:t>
            </a:r>
            <a:endParaRPr lang="en-US" sz="950" dirty="0"/>
          </a:p>
        </p:txBody>
      </p:sp>
      <p:sp>
        <p:nvSpPr>
          <p:cNvPr id="38" name="Shape 30"/>
          <p:cNvSpPr/>
          <p:nvPr/>
        </p:nvSpPr>
        <p:spPr>
          <a:xfrm>
            <a:off x="3482264" y="4224528"/>
            <a:ext cx="2476424" cy="146304"/>
          </a:xfrm>
          <a:prstGeom prst="roundRect">
            <a:avLst>
              <a:gd name="adj" fmla="val 50000"/>
            </a:avLst>
          </a:prstGeom>
          <a:solidFill>
            <a:srgbClr val="1E3567"/>
          </a:solidFill>
          <a:ln/>
        </p:spPr>
      </p:sp>
      <p:sp>
        <p:nvSpPr>
          <p:cNvPr id="39" name="Shape 31"/>
          <p:cNvSpPr/>
          <p:nvPr/>
        </p:nvSpPr>
        <p:spPr>
          <a:xfrm>
            <a:off x="3482264" y="4224528"/>
            <a:ext cx="2005903" cy="146304"/>
          </a:xfrm>
          <a:prstGeom prst="roundRect">
            <a:avLst>
              <a:gd name="adj" fmla="val 50000"/>
            </a:avLst>
          </a:prstGeom>
          <a:solidFill>
            <a:srgbClr val="2F8FFF"/>
          </a:solidFill>
          <a:ln/>
        </p:spPr>
      </p:sp>
      <p:sp>
        <p:nvSpPr>
          <p:cNvPr id="40" name="Text 32"/>
          <p:cNvSpPr/>
          <p:nvPr/>
        </p:nvSpPr>
        <p:spPr>
          <a:xfrm>
            <a:off x="3482264" y="4407408"/>
            <a:ext cx="247642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81%</a:t>
            </a:r>
            <a:endParaRPr lang="en-US" sz="850" dirty="0"/>
          </a:p>
        </p:txBody>
      </p:sp>
      <p:sp>
        <p:nvSpPr>
          <p:cNvPr id="41" name="Text 33"/>
          <p:cNvSpPr/>
          <p:nvPr/>
        </p:nvSpPr>
        <p:spPr>
          <a:xfrm>
            <a:off x="6233008" y="3931920"/>
            <a:ext cx="247642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Idle</a:t>
            </a:r>
            <a:endParaRPr lang="en-US" sz="950" dirty="0"/>
          </a:p>
        </p:txBody>
      </p:sp>
      <p:sp>
        <p:nvSpPr>
          <p:cNvPr id="42" name="Shape 34"/>
          <p:cNvSpPr/>
          <p:nvPr/>
        </p:nvSpPr>
        <p:spPr>
          <a:xfrm>
            <a:off x="6233008" y="4224528"/>
            <a:ext cx="2476424" cy="146304"/>
          </a:xfrm>
          <a:prstGeom prst="roundRect">
            <a:avLst>
              <a:gd name="adj" fmla="val 50000"/>
            </a:avLst>
          </a:prstGeom>
          <a:solidFill>
            <a:srgbClr val="1E3567"/>
          </a:solidFill>
          <a:ln/>
        </p:spPr>
      </p:sp>
      <p:sp>
        <p:nvSpPr>
          <p:cNvPr id="43" name="Shape 35"/>
          <p:cNvSpPr/>
          <p:nvPr/>
        </p:nvSpPr>
        <p:spPr>
          <a:xfrm>
            <a:off x="6233008" y="4224528"/>
            <a:ext cx="841984" cy="146304"/>
          </a:xfrm>
          <a:prstGeom prst="roundRect">
            <a:avLst>
              <a:gd name="adj" fmla="val 50000"/>
            </a:avLst>
          </a:prstGeom>
          <a:solidFill>
            <a:srgbClr val="2F8FFF"/>
          </a:solidFill>
          <a:ln/>
        </p:spPr>
      </p:sp>
      <p:sp>
        <p:nvSpPr>
          <p:cNvPr id="44" name="Text 36"/>
          <p:cNvSpPr/>
          <p:nvPr/>
        </p:nvSpPr>
        <p:spPr>
          <a:xfrm>
            <a:off x="6233008" y="4407408"/>
            <a:ext cx="247642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34%</a:t>
            </a:r>
            <a:endParaRPr lang="en-US" sz="850" dirty="0"/>
          </a:p>
        </p:txBody>
      </p:sp>
      <p:sp>
        <p:nvSpPr>
          <p:cNvPr id="45" name="Text 37"/>
          <p:cNvSpPr/>
          <p:nvPr/>
        </p:nvSpPr>
        <p:spPr>
          <a:xfrm>
            <a:off x="8983751" y="3931920"/>
            <a:ext cx="247642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Trip</a:t>
            </a:r>
            <a:endParaRPr lang="en-US" sz="950" dirty="0"/>
          </a:p>
        </p:txBody>
      </p:sp>
      <p:sp>
        <p:nvSpPr>
          <p:cNvPr id="46" name="Shape 38"/>
          <p:cNvSpPr/>
          <p:nvPr/>
        </p:nvSpPr>
        <p:spPr>
          <a:xfrm>
            <a:off x="8983751" y="4224528"/>
            <a:ext cx="2476424" cy="146304"/>
          </a:xfrm>
          <a:prstGeom prst="roundRect">
            <a:avLst>
              <a:gd name="adj" fmla="val 50000"/>
            </a:avLst>
          </a:prstGeom>
          <a:solidFill>
            <a:srgbClr val="1E3567"/>
          </a:solidFill>
          <a:ln/>
        </p:spPr>
      </p:sp>
      <p:sp>
        <p:nvSpPr>
          <p:cNvPr id="47" name="Shape 39"/>
          <p:cNvSpPr/>
          <p:nvPr/>
        </p:nvSpPr>
        <p:spPr>
          <a:xfrm>
            <a:off x="8983751" y="4224528"/>
            <a:ext cx="1758261" cy="146304"/>
          </a:xfrm>
          <a:prstGeom prst="roundRect">
            <a:avLst>
              <a:gd name="adj" fmla="val 50000"/>
            </a:avLst>
          </a:prstGeom>
          <a:solidFill>
            <a:srgbClr val="2F8FFF"/>
          </a:solidFill>
          <a:ln/>
        </p:spPr>
      </p:sp>
      <p:sp>
        <p:nvSpPr>
          <p:cNvPr id="48" name="Text 40"/>
          <p:cNvSpPr/>
          <p:nvPr/>
        </p:nvSpPr>
        <p:spPr>
          <a:xfrm>
            <a:off x="8983751" y="4407408"/>
            <a:ext cx="247642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71%</a:t>
            </a:r>
            <a:endParaRPr lang="en-US" sz="850" dirty="0"/>
          </a:p>
        </p:txBody>
      </p:sp>
      <p:sp>
        <p:nvSpPr>
          <p:cNvPr id="49" name="Text 41"/>
          <p:cNvSpPr/>
          <p:nvPr/>
        </p:nvSpPr>
        <p:spPr>
          <a:xfrm>
            <a:off x="731520" y="4754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GPS FLEET MAP</a:t>
            </a:r>
            <a:endParaRPr lang="en-US" sz="1050" dirty="0"/>
          </a:p>
        </p:txBody>
      </p:sp>
      <p:sp>
        <p:nvSpPr>
          <p:cNvPr id="50" name="Shape 42"/>
          <p:cNvSpPr/>
          <p:nvPr/>
        </p:nvSpPr>
        <p:spPr>
          <a:xfrm>
            <a:off x="731520" y="5047488"/>
            <a:ext cx="10728655" cy="594360"/>
          </a:xfrm>
          <a:prstGeom prst="roundRect">
            <a:avLst>
              <a:gd name="adj" fmla="val 9231"/>
            </a:avLst>
          </a:prstGeom>
          <a:solidFill>
            <a:srgbClr val="0F2050"/>
          </a:solidFill>
          <a:ln w="9525">
            <a:solidFill>
              <a:srgbClr val="27407D"/>
            </a:solidFill>
            <a:prstDash val="solid"/>
          </a:ln>
        </p:spPr>
      </p:sp>
      <p:pic>
        <p:nvPicPr>
          <p:cNvPr id="51" name="Image 6" descr="/home/claude/voltziq/iot/icons/gps_whit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9812" y="5175504"/>
            <a:ext cx="164592" cy="164592"/>
          </a:xfrm>
          <a:prstGeom prst="rect">
            <a:avLst/>
          </a:prstGeom>
        </p:spPr>
      </p:pic>
      <p:pic>
        <p:nvPicPr>
          <p:cNvPr id="52" name="Image 7" descr="/home/claude/voltziq/iot/icons/gps_whit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91824" y="5340096"/>
            <a:ext cx="164592" cy="164592"/>
          </a:xfrm>
          <a:prstGeom prst="rect">
            <a:avLst/>
          </a:prstGeom>
        </p:spPr>
      </p:pic>
      <p:pic>
        <p:nvPicPr>
          <p:cNvPr id="53" name="Image 8" descr="/home/claude/voltziq/iot/icons/gps_white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2982" y="5175504"/>
            <a:ext cx="164592" cy="164592"/>
          </a:xfrm>
          <a:prstGeom prst="rect">
            <a:avLst/>
          </a:prstGeom>
        </p:spPr>
      </p:pic>
      <p:pic>
        <p:nvPicPr>
          <p:cNvPr id="54" name="Image 9" descr="/home/claude/voltziq/iot/icons/gps_white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2280" y="5340096"/>
            <a:ext cx="164592" cy="164592"/>
          </a:xfrm>
          <a:prstGeom prst="rect">
            <a:avLst/>
          </a:prstGeom>
        </p:spPr>
      </p:pic>
      <p:pic>
        <p:nvPicPr>
          <p:cNvPr id="55" name="Image 10" descr="/home/claude/voltziq/iot/icons/gps_white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41579" y="5175504"/>
            <a:ext cx="164592" cy="164592"/>
          </a:xfrm>
          <a:prstGeom prst="rect">
            <a:avLst/>
          </a:prstGeom>
        </p:spPr>
      </p:pic>
      <p:pic>
        <p:nvPicPr>
          <p:cNvPr id="56" name="Image 11" descr="/home/claude/voltziq/iot/icons/gps_white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50877" y="5340096"/>
            <a:ext cx="164592" cy="164592"/>
          </a:xfrm>
          <a:prstGeom prst="rect">
            <a:avLst/>
          </a:prstGeom>
        </p:spPr>
      </p:pic>
      <p:pic>
        <p:nvPicPr>
          <p:cNvPr id="57" name="Image 12" descr="/home/claude/voltziq/iot/icons/gps_white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23742" y="5175504"/>
            <a:ext cx="164592" cy="164592"/>
          </a:xfrm>
          <a:prstGeom prst="rect">
            <a:avLst/>
          </a:prstGeom>
        </p:spPr>
      </p:pic>
      <p:sp>
        <p:nvSpPr>
          <p:cNvPr id="58" name="Shape 43"/>
          <p:cNvSpPr/>
          <p:nvPr/>
        </p:nvSpPr>
        <p:spPr>
          <a:xfrm>
            <a:off x="548640" y="5943600"/>
            <a:ext cx="11094415" cy="457200"/>
          </a:xfrm>
          <a:prstGeom prst="roundRect">
            <a:avLst>
              <a:gd name="adj" fmla="val 12000"/>
            </a:avLst>
          </a:prstGeom>
          <a:solidFill>
            <a:srgbClr val="EAF2FF"/>
          </a:solidFill>
          <a:ln/>
        </p:spPr>
      </p:sp>
      <p:sp>
        <p:nvSpPr>
          <p:cNvPr id="59" name="Text 44"/>
          <p:cNvSpPr/>
          <p:nvPr/>
        </p:nvSpPr>
        <p:spPr>
          <a:xfrm>
            <a:off x="777240" y="5943600"/>
            <a:ext cx="106372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VALUE   </a:t>
            </a:r>
            <a:pPr indent="0" marL="0">
              <a:buNone/>
            </a:pPr>
            <a:r>
              <a:rPr lang="en-US" sz="1250" i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fleet-wide visibility drives faster decisions and higher uptime.</a:t>
            </a:r>
            <a:endParaRPr lang="en-US" sz="1100" dirty="0"/>
          </a:p>
        </p:txBody>
      </p:sp>
      <p:pic>
        <p:nvPicPr>
          <p:cNvPr id="60" name="Image 13" descr="/home/claude/voltziq/iot/icons/logo_icon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61" name="Text 45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62" name="Text 46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14255" y="384048"/>
            <a:ext cx="1828800" cy="310896"/>
          </a:xfrm>
          <a:prstGeom prst="roundRect">
            <a:avLst>
              <a:gd name="adj" fmla="val 50000"/>
            </a:avLst>
          </a:prstGeom>
          <a:solidFill>
            <a:srgbClr val="EAF2FF"/>
          </a:solidFill>
          <a:ln/>
        </p:spPr>
      </p:sp>
      <p:sp>
        <p:nvSpPr>
          <p:cNvPr id="3" name="Text 1"/>
          <p:cNvSpPr/>
          <p:nvPr/>
        </p:nvSpPr>
        <p:spPr>
          <a:xfrm>
            <a:off x="9814255" y="384048"/>
            <a:ext cx="18288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· TECHNOLOGY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HARDWARE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822960"/>
            <a:ext cx="6035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2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Device. Display, GPS, and IoT — Built In.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48640" y="17830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D143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48640" y="2057400"/>
            <a:ext cx="55778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setups need a separate GPS antenna, GPS module, and display — more wiring, more cost, more failure points.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26517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548640" y="2926080"/>
            <a:ext cx="55778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 integrates the display, GPS module, and IoT connectivity into a single smart unit — connected with one cable.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48640" y="3611880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 VS.  VOLTZIQ INTEGRATED</a:t>
            </a:r>
            <a:endParaRPr lang="en-US" sz="1150" dirty="0"/>
          </a:p>
        </p:txBody>
      </p:sp>
      <p:pic>
        <p:nvPicPr>
          <p:cNvPr id="11" name="Image 0" descr="/home/claude/voltziq/iot/icons/x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950208"/>
            <a:ext cx="164592" cy="164592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786384" y="3895344"/>
            <a:ext cx="2331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separate components</a:t>
            </a:r>
            <a:endParaRPr lang="en-US" sz="1050" dirty="0"/>
          </a:p>
        </p:txBody>
      </p:sp>
      <p:pic>
        <p:nvPicPr>
          <p:cNvPr id="13" name="Image 1" descr="/home/claude/voltziq/iot/icons/che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6120" y="3950208"/>
            <a:ext cx="164592" cy="16459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483864" y="3895344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integrated device</a:t>
            </a:r>
            <a:endParaRPr lang="en-US" sz="1050" dirty="0"/>
          </a:p>
        </p:txBody>
      </p:sp>
      <p:pic>
        <p:nvPicPr>
          <p:cNvPr id="15" name="Image 2" descr="/home/claude/voltziq/iot/icons/xmar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315968"/>
            <a:ext cx="164592" cy="16459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86384" y="4261104"/>
            <a:ext cx="2331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Complex wiring</a:t>
            </a:r>
            <a:endParaRPr lang="en-US" sz="1050" dirty="0"/>
          </a:p>
        </p:txBody>
      </p:sp>
      <p:pic>
        <p:nvPicPr>
          <p:cNvPr id="17" name="Image 3" descr="/home/claude/voltziq/iot/icons/chec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6120" y="4315968"/>
            <a:ext cx="164592" cy="16459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3483864" y="4261104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cable</a:t>
            </a:r>
            <a:endParaRPr lang="en-US" sz="1050" dirty="0"/>
          </a:p>
        </p:txBody>
      </p:sp>
      <p:pic>
        <p:nvPicPr>
          <p:cNvPr id="19" name="Image 4" descr="/home/claude/voltziq/iot/icons/xmar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4681728"/>
            <a:ext cx="164592" cy="164592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786384" y="4626864"/>
            <a:ext cx="2331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failure points</a:t>
            </a:r>
            <a:endParaRPr lang="en-US" sz="1050" dirty="0"/>
          </a:p>
        </p:txBody>
      </p:sp>
      <p:pic>
        <p:nvPicPr>
          <p:cNvPr id="21" name="Image 5" descr="/home/claude/voltziq/iot/icons/check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6120" y="4681728"/>
            <a:ext cx="164592" cy="164592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3483864" y="4626864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reliability</a:t>
            </a:r>
            <a:endParaRPr lang="en-US" sz="1050" dirty="0"/>
          </a:p>
        </p:txBody>
      </p:sp>
      <p:pic>
        <p:nvPicPr>
          <p:cNvPr id="23" name="Image 6" descr="/home/claude/voltziq/iot/icons/xmark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" y="5047488"/>
            <a:ext cx="164592" cy="164592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786384" y="4992624"/>
            <a:ext cx="2331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install time &amp; cost</a:t>
            </a:r>
            <a:endParaRPr lang="en-US" sz="1050" dirty="0"/>
          </a:p>
        </p:txBody>
      </p:sp>
      <p:pic>
        <p:nvPicPr>
          <p:cNvPr id="25" name="Image 7" descr="/home/claude/voltziq/iot/icons/check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6120" y="5047488"/>
            <a:ext cx="164592" cy="164592"/>
          </a:xfrm>
          <a:prstGeom prst="rect">
            <a:avLst/>
          </a:prstGeom>
        </p:spPr>
      </p:pic>
      <p:sp>
        <p:nvSpPr>
          <p:cNvPr id="26" name="Text 16"/>
          <p:cNvSpPr/>
          <p:nvPr/>
        </p:nvSpPr>
        <p:spPr>
          <a:xfrm>
            <a:off x="3483864" y="4992624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Plug-and-play, faster production</a:t>
            </a:r>
            <a:endParaRPr lang="en-US" sz="1050" dirty="0"/>
          </a:p>
        </p:txBody>
      </p:sp>
      <p:pic>
        <p:nvPicPr>
          <p:cNvPr id="27" name="Image 8" descr="/home/claude/voltziq/iot/crops/display_upgra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75320" y="1417320"/>
            <a:ext cx="3337560" cy="4443984"/>
          </a:xfrm>
          <a:prstGeom prst="rect">
            <a:avLst/>
          </a:prstGeom>
        </p:spPr>
      </p:pic>
      <p:sp>
        <p:nvSpPr>
          <p:cNvPr id="28" name="Shape 17"/>
          <p:cNvSpPr/>
          <p:nvPr/>
        </p:nvSpPr>
        <p:spPr>
          <a:xfrm>
            <a:off x="548640" y="5943600"/>
            <a:ext cx="6949440" cy="457200"/>
          </a:xfrm>
          <a:prstGeom prst="roundRect">
            <a:avLst>
              <a:gd name="adj" fmla="val 12000"/>
            </a:avLst>
          </a:prstGeom>
          <a:solidFill>
            <a:srgbClr val="EAF2FF"/>
          </a:solidFill>
          <a:ln/>
        </p:spPr>
      </p:sp>
      <p:sp>
        <p:nvSpPr>
          <p:cNvPr id="29" name="Text 18"/>
          <p:cNvSpPr/>
          <p:nvPr/>
        </p:nvSpPr>
        <p:spPr>
          <a:xfrm>
            <a:off x="777240" y="5943600"/>
            <a:ext cx="6492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VALUE   </a:t>
            </a:r>
            <a:pPr indent="0" marL="0">
              <a:buNone/>
            </a:pPr>
            <a:r>
              <a:rPr lang="en-US" sz="1250" i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BOM, faster production, better reliability — and built-in anti-theft GPS tracking.</a:t>
            </a:r>
            <a:endParaRPr lang="en-US" sz="1100" dirty="0"/>
          </a:p>
        </p:txBody>
      </p:sp>
      <p:pic>
        <p:nvPicPr>
          <p:cNvPr id="30" name="Image 9" descr="/home/claude/voltziq/iot/icons/logo_icon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31" name="Text 19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32" name="Text 20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1F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14255" y="384048"/>
            <a:ext cx="1828800" cy="310896"/>
          </a:xfrm>
          <a:prstGeom prst="roundRect">
            <a:avLst>
              <a:gd name="adj" fmla="val 50000"/>
            </a:avLst>
          </a:prstGeom>
          <a:solidFill>
            <a:srgbClr val="2F8FFF"/>
          </a:solidFill>
          <a:ln/>
        </p:spPr>
      </p:sp>
      <p:sp>
        <p:nvSpPr>
          <p:cNvPr id="3" name="Text 1"/>
          <p:cNvSpPr/>
          <p:nvPr/>
        </p:nvSpPr>
        <p:spPr>
          <a:xfrm>
            <a:off x="9814255" y="384048"/>
            <a:ext cx="18288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· TECHNOLOGY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ARCHITECTURE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82296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Battery Cell to Enterprise System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complete data pipeline connecting hardware, cloud, and every business stakeholder.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1965960"/>
            <a:ext cx="2533574" cy="868680"/>
          </a:xfrm>
          <a:prstGeom prst="roundRect">
            <a:avLst>
              <a:gd name="adj" fmla="val 7368"/>
            </a:avLst>
          </a:prstGeom>
          <a:solidFill>
            <a:srgbClr val="16316F"/>
          </a:solidFill>
          <a:ln/>
        </p:spPr>
      </p:sp>
      <p:pic>
        <p:nvPicPr>
          <p:cNvPr id="8" name="Image 0" descr="/home/claude/voltziq/iot/icons/batte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2180844"/>
            <a:ext cx="438912" cy="43891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207008" y="1965960"/>
            <a:ext cx="175633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Battery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082214" y="2400300"/>
            <a:ext cx="320040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11" name="Shape 8"/>
          <p:cNvSpPr/>
          <p:nvPr/>
        </p:nvSpPr>
        <p:spPr>
          <a:xfrm>
            <a:off x="3402254" y="1965960"/>
            <a:ext cx="2533574" cy="868680"/>
          </a:xfrm>
          <a:prstGeom prst="roundRect">
            <a:avLst>
              <a:gd name="adj" fmla="val 7368"/>
            </a:avLst>
          </a:prstGeom>
          <a:solidFill>
            <a:srgbClr val="16316F"/>
          </a:solidFill>
          <a:ln/>
        </p:spPr>
      </p:sp>
      <p:pic>
        <p:nvPicPr>
          <p:cNvPr id="12" name="Image 1" descr="/home/claude/voltziq/iot/icons/bms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846" y="2180844"/>
            <a:ext cx="438912" cy="4389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060622" y="1965960"/>
            <a:ext cx="175633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BMS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5935828" y="2400300"/>
            <a:ext cx="320040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15" name="Shape 11"/>
          <p:cNvSpPr/>
          <p:nvPr/>
        </p:nvSpPr>
        <p:spPr>
          <a:xfrm>
            <a:off x="6255868" y="1965960"/>
            <a:ext cx="2533574" cy="868680"/>
          </a:xfrm>
          <a:prstGeom prst="roundRect">
            <a:avLst>
              <a:gd name="adj" fmla="val 7368"/>
            </a:avLst>
          </a:prstGeom>
          <a:solidFill>
            <a:srgbClr val="16316F"/>
          </a:solidFill>
          <a:ln/>
        </p:spPr>
      </p:sp>
      <p:pic>
        <p:nvPicPr>
          <p:cNvPr id="16" name="Image 2" descr="/home/claude/voltziq/iot/icons/bluetooth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460" y="2180844"/>
            <a:ext cx="438912" cy="43891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914236" y="1965960"/>
            <a:ext cx="175633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Bluetooth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8789441" y="2400300"/>
            <a:ext cx="320040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19" name="Shape 14"/>
          <p:cNvSpPr/>
          <p:nvPr/>
        </p:nvSpPr>
        <p:spPr>
          <a:xfrm>
            <a:off x="9109481" y="1965960"/>
            <a:ext cx="2533574" cy="868680"/>
          </a:xfrm>
          <a:prstGeom prst="roundRect">
            <a:avLst>
              <a:gd name="adj" fmla="val 7368"/>
            </a:avLst>
          </a:prstGeom>
          <a:solidFill>
            <a:srgbClr val="16316F"/>
          </a:solidFill>
          <a:ln/>
        </p:spPr>
      </p:sp>
      <p:pic>
        <p:nvPicPr>
          <p:cNvPr id="20" name="Image 3" descr="/home/claude/voltziq/iot/icons/gatewa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4073" y="2180844"/>
            <a:ext cx="438912" cy="438912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9767849" y="1965960"/>
            <a:ext cx="175633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 Gateway</a:t>
            </a:r>
            <a:endParaRPr lang="en-US" sz="1150" dirty="0"/>
          </a:p>
        </p:txBody>
      </p:sp>
      <p:sp>
        <p:nvSpPr>
          <p:cNvPr id="22" name="Shape 16"/>
          <p:cNvSpPr/>
          <p:nvPr/>
        </p:nvSpPr>
        <p:spPr>
          <a:xfrm>
            <a:off x="6095848" y="2834640"/>
            <a:ext cx="0" cy="32004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23" name="Shape 17"/>
          <p:cNvSpPr/>
          <p:nvPr/>
        </p:nvSpPr>
        <p:spPr>
          <a:xfrm>
            <a:off x="548640" y="3154680"/>
            <a:ext cx="2533574" cy="868680"/>
          </a:xfrm>
          <a:prstGeom prst="roundRect">
            <a:avLst>
              <a:gd name="adj" fmla="val 7368"/>
            </a:avLst>
          </a:prstGeom>
          <a:solidFill>
            <a:srgbClr val="17357A"/>
          </a:solidFill>
          <a:ln/>
        </p:spPr>
      </p:sp>
      <p:pic>
        <p:nvPicPr>
          <p:cNvPr id="24" name="Image 4" descr="/home/claude/voltziq/iot/icons/cloud_whit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232" y="3369564"/>
            <a:ext cx="438912" cy="438912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207008" y="3154680"/>
            <a:ext cx="175633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</a:t>
            </a:r>
            <a:endParaRPr lang="en-US" sz="1150" dirty="0"/>
          </a:p>
        </p:txBody>
      </p:sp>
      <p:sp>
        <p:nvSpPr>
          <p:cNvPr id="26" name="Shape 19"/>
          <p:cNvSpPr/>
          <p:nvPr/>
        </p:nvSpPr>
        <p:spPr>
          <a:xfrm>
            <a:off x="3082214" y="3589020"/>
            <a:ext cx="320040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27" name="Shape 20"/>
          <p:cNvSpPr/>
          <p:nvPr/>
        </p:nvSpPr>
        <p:spPr>
          <a:xfrm>
            <a:off x="3402254" y="3154680"/>
            <a:ext cx="2533574" cy="868680"/>
          </a:xfrm>
          <a:prstGeom prst="roundRect">
            <a:avLst>
              <a:gd name="adj" fmla="val 7368"/>
            </a:avLst>
          </a:prstGeom>
          <a:solidFill>
            <a:srgbClr val="17357A"/>
          </a:solidFill>
          <a:ln/>
        </p:spPr>
      </p:sp>
      <p:pic>
        <p:nvPicPr>
          <p:cNvPr id="28" name="Image 5" descr="/home/claude/voltziq/iot/icons/mobile_whit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6846" y="3369564"/>
            <a:ext cx="438912" cy="438912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4060622" y="3154680"/>
            <a:ext cx="175633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App</a:t>
            </a:r>
            <a:endParaRPr lang="en-US" sz="1150" dirty="0"/>
          </a:p>
        </p:txBody>
      </p:sp>
      <p:sp>
        <p:nvSpPr>
          <p:cNvPr id="30" name="Shape 22"/>
          <p:cNvSpPr/>
          <p:nvPr/>
        </p:nvSpPr>
        <p:spPr>
          <a:xfrm>
            <a:off x="5935828" y="3589020"/>
            <a:ext cx="320040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31" name="Shape 23"/>
          <p:cNvSpPr/>
          <p:nvPr/>
        </p:nvSpPr>
        <p:spPr>
          <a:xfrm>
            <a:off x="6255868" y="3154680"/>
            <a:ext cx="2533574" cy="868680"/>
          </a:xfrm>
          <a:prstGeom prst="roundRect">
            <a:avLst>
              <a:gd name="adj" fmla="val 7368"/>
            </a:avLst>
          </a:prstGeom>
          <a:solidFill>
            <a:srgbClr val="17357A"/>
          </a:solidFill>
          <a:ln/>
        </p:spPr>
      </p:sp>
      <p:pic>
        <p:nvPicPr>
          <p:cNvPr id="32" name="Image 6" descr="/home/claude/voltziq/iot/icons/dashboar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0460" y="3369564"/>
            <a:ext cx="438912" cy="438912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6914236" y="3154680"/>
            <a:ext cx="175633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Fleet Portal</a:t>
            </a:r>
            <a:endParaRPr lang="en-US" sz="1150" dirty="0"/>
          </a:p>
        </p:txBody>
      </p:sp>
      <p:sp>
        <p:nvSpPr>
          <p:cNvPr id="34" name="Shape 25"/>
          <p:cNvSpPr/>
          <p:nvPr/>
        </p:nvSpPr>
        <p:spPr>
          <a:xfrm>
            <a:off x="8789441" y="3589020"/>
            <a:ext cx="320040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35" name="Shape 26"/>
          <p:cNvSpPr/>
          <p:nvPr/>
        </p:nvSpPr>
        <p:spPr>
          <a:xfrm>
            <a:off x="9109481" y="3154680"/>
            <a:ext cx="2533574" cy="868680"/>
          </a:xfrm>
          <a:prstGeom prst="roundRect">
            <a:avLst>
              <a:gd name="adj" fmla="val 7368"/>
            </a:avLst>
          </a:prstGeom>
          <a:solidFill>
            <a:srgbClr val="17357A"/>
          </a:solidFill>
          <a:ln/>
        </p:spPr>
      </p:sp>
      <p:pic>
        <p:nvPicPr>
          <p:cNvPr id="36" name="Image 7" descr="/home/claude/voltziq/iot/icons/api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4073" y="3369564"/>
            <a:ext cx="438912" cy="438912"/>
          </a:xfrm>
          <a:prstGeom prst="rect">
            <a:avLst/>
          </a:prstGeom>
        </p:spPr>
      </p:pic>
      <p:sp>
        <p:nvSpPr>
          <p:cNvPr id="37" name="Text 27"/>
          <p:cNvSpPr/>
          <p:nvPr/>
        </p:nvSpPr>
        <p:spPr>
          <a:xfrm>
            <a:off x="9767849" y="3154680"/>
            <a:ext cx="175633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</a:t>
            </a:r>
            <a:endParaRPr lang="en-US" sz="1150" dirty="0"/>
          </a:p>
        </p:txBody>
      </p:sp>
      <p:sp>
        <p:nvSpPr>
          <p:cNvPr id="38" name="Shape 28"/>
          <p:cNvSpPr/>
          <p:nvPr/>
        </p:nvSpPr>
        <p:spPr>
          <a:xfrm>
            <a:off x="6095848" y="4023360"/>
            <a:ext cx="0" cy="32004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39" name="Shape 29"/>
          <p:cNvSpPr/>
          <p:nvPr/>
        </p:nvSpPr>
        <p:spPr>
          <a:xfrm>
            <a:off x="548640" y="4343400"/>
            <a:ext cx="2533574" cy="868680"/>
          </a:xfrm>
          <a:prstGeom prst="roundRect">
            <a:avLst>
              <a:gd name="adj" fmla="val 7368"/>
            </a:avLst>
          </a:prstGeom>
          <a:solidFill>
            <a:srgbClr val="1B3E8A"/>
          </a:solidFill>
          <a:ln/>
        </p:spPr>
      </p:sp>
      <p:pic>
        <p:nvPicPr>
          <p:cNvPr id="40" name="Image 8" descr="/home/claude/voltziq/iot/icons/erp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3232" y="4558284"/>
            <a:ext cx="438912" cy="438912"/>
          </a:xfrm>
          <a:prstGeom prst="rect">
            <a:avLst/>
          </a:prstGeom>
        </p:spPr>
      </p:pic>
      <p:sp>
        <p:nvSpPr>
          <p:cNvPr id="41" name="Text 30"/>
          <p:cNvSpPr/>
          <p:nvPr/>
        </p:nvSpPr>
        <p:spPr>
          <a:xfrm>
            <a:off x="1207008" y="4343400"/>
            <a:ext cx="175633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OEM ERP</a:t>
            </a:r>
            <a:endParaRPr lang="en-US" sz="1150" dirty="0"/>
          </a:p>
        </p:txBody>
      </p:sp>
      <p:sp>
        <p:nvSpPr>
          <p:cNvPr id="42" name="Shape 31"/>
          <p:cNvSpPr/>
          <p:nvPr/>
        </p:nvSpPr>
        <p:spPr>
          <a:xfrm>
            <a:off x="3082214" y="4777740"/>
            <a:ext cx="320040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43" name="Shape 32"/>
          <p:cNvSpPr/>
          <p:nvPr/>
        </p:nvSpPr>
        <p:spPr>
          <a:xfrm>
            <a:off x="3402254" y="4343400"/>
            <a:ext cx="2533574" cy="868680"/>
          </a:xfrm>
          <a:prstGeom prst="roundRect">
            <a:avLst>
              <a:gd name="adj" fmla="val 7368"/>
            </a:avLst>
          </a:prstGeom>
          <a:solidFill>
            <a:srgbClr val="1B3E8A"/>
          </a:solidFill>
          <a:ln/>
        </p:spPr>
      </p:sp>
      <p:pic>
        <p:nvPicPr>
          <p:cNvPr id="44" name="Image 9" descr="/home/claude/voltziq/iot/icons/dealer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66846" y="4558284"/>
            <a:ext cx="438912" cy="438912"/>
          </a:xfrm>
          <a:prstGeom prst="rect">
            <a:avLst/>
          </a:prstGeom>
        </p:spPr>
      </p:pic>
      <p:sp>
        <p:nvSpPr>
          <p:cNvPr id="45" name="Text 33"/>
          <p:cNvSpPr/>
          <p:nvPr/>
        </p:nvSpPr>
        <p:spPr>
          <a:xfrm>
            <a:off x="4060622" y="4343400"/>
            <a:ext cx="175633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Dealer Portal</a:t>
            </a:r>
            <a:endParaRPr lang="en-US" sz="1150" dirty="0"/>
          </a:p>
        </p:txBody>
      </p:sp>
      <p:sp>
        <p:nvSpPr>
          <p:cNvPr id="46" name="Shape 34"/>
          <p:cNvSpPr/>
          <p:nvPr/>
        </p:nvSpPr>
        <p:spPr>
          <a:xfrm>
            <a:off x="5935828" y="4777740"/>
            <a:ext cx="320040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47" name="Shape 35"/>
          <p:cNvSpPr/>
          <p:nvPr/>
        </p:nvSpPr>
        <p:spPr>
          <a:xfrm>
            <a:off x="6255868" y="4343400"/>
            <a:ext cx="2533574" cy="868680"/>
          </a:xfrm>
          <a:prstGeom prst="roundRect">
            <a:avLst>
              <a:gd name="adj" fmla="val 7368"/>
            </a:avLst>
          </a:prstGeom>
          <a:solidFill>
            <a:srgbClr val="1B3E8A"/>
          </a:solidFill>
          <a:ln/>
        </p:spPr>
      </p:sp>
      <p:pic>
        <p:nvPicPr>
          <p:cNvPr id="48" name="Image 10" descr="/home/claude/voltziq/iot/icons/service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0460" y="4558284"/>
            <a:ext cx="438912" cy="438912"/>
          </a:xfrm>
          <a:prstGeom prst="rect">
            <a:avLst/>
          </a:prstGeom>
        </p:spPr>
      </p:pic>
      <p:sp>
        <p:nvSpPr>
          <p:cNvPr id="49" name="Text 36"/>
          <p:cNvSpPr/>
          <p:nvPr/>
        </p:nvSpPr>
        <p:spPr>
          <a:xfrm>
            <a:off x="6914236" y="4343400"/>
            <a:ext cx="175633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Center</a:t>
            </a:r>
            <a:endParaRPr lang="en-US" sz="1150" dirty="0"/>
          </a:p>
        </p:txBody>
      </p:sp>
      <p:sp>
        <p:nvSpPr>
          <p:cNvPr id="50" name="Shape 37"/>
          <p:cNvSpPr/>
          <p:nvPr/>
        </p:nvSpPr>
        <p:spPr>
          <a:xfrm>
            <a:off x="8789441" y="4777740"/>
            <a:ext cx="320040" cy="0"/>
          </a:xfrm>
          <a:prstGeom prst="line">
            <a:avLst/>
          </a:prstGeom>
          <a:noFill/>
          <a:ln w="25400">
            <a:solidFill>
              <a:srgbClr val="2F8FFF"/>
            </a:solidFill>
            <a:prstDash val="solid"/>
            <a:tailEnd type="triangle"/>
          </a:ln>
        </p:spPr>
      </p:sp>
      <p:sp>
        <p:nvSpPr>
          <p:cNvPr id="51" name="Shape 38"/>
          <p:cNvSpPr/>
          <p:nvPr/>
        </p:nvSpPr>
        <p:spPr>
          <a:xfrm>
            <a:off x="9109481" y="4343400"/>
            <a:ext cx="2533574" cy="868680"/>
          </a:xfrm>
          <a:prstGeom prst="roundRect">
            <a:avLst>
              <a:gd name="adj" fmla="val 7368"/>
            </a:avLst>
          </a:prstGeom>
          <a:solidFill>
            <a:srgbClr val="1B3E8A"/>
          </a:solidFill>
          <a:ln/>
        </p:spPr>
      </p:sp>
      <p:pic>
        <p:nvPicPr>
          <p:cNvPr id="52" name="Image 11" descr="/home/claude/voltziq/iot/icons/customer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74073" y="4558284"/>
            <a:ext cx="438912" cy="438912"/>
          </a:xfrm>
          <a:prstGeom prst="rect">
            <a:avLst/>
          </a:prstGeom>
        </p:spPr>
      </p:pic>
      <p:sp>
        <p:nvSpPr>
          <p:cNvPr id="53" name="Text 39"/>
          <p:cNvSpPr/>
          <p:nvPr/>
        </p:nvSpPr>
        <p:spPr>
          <a:xfrm>
            <a:off x="9767849" y="4343400"/>
            <a:ext cx="175633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</a:t>
            </a:r>
            <a:endParaRPr lang="en-US" sz="1150" dirty="0"/>
          </a:p>
        </p:txBody>
      </p:sp>
      <p:sp>
        <p:nvSpPr>
          <p:cNvPr id="54" name="Text 40"/>
          <p:cNvSpPr/>
          <p:nvPr/>
        </p:nvSpPr>
        <p:spPr>
          <a:xfrm>
            <a:off x="548640" y="544068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Diagnostics   •   OTA Updates   •   Fault Prediction   •   Warranty Tracking   •   Geo-Fencing   •   Asset Tracking</a:t>
            </a:r>
            <a:endParaRPr lang="en-US" sz="1100" dirty="0"/>
          </a:p>
        </p:txBody>
      </p:sp>
      <p:sp>
        <p:nvSpPr>
          <p:cNvPr id="55" name="Shape 41"/>
          <p:cNvSpPr/>
          <p:nvPr/>
        </p:nvSpPr>
        <p:spPr>
          <a:xfrm>
            <a:off x="548640" y="5943600"/>
            <a:ext cx="11094415" cy="457200"/>
          </a:xfrm>
          <a:prstGeom prst="roundRect">
            <a:avLst>
              <a:gd name="adj" fmla="val 12000"/>
            </a:avLst>
          </a:prstGeom>
          <a:solidFill>
            <a:srgbClr val="EAF2FF"/>
          </a:solidFill>
          <a:ln/>
        </p:spPr>
      </p:sp>
      <p:sp>
        <p:nvSpPr>
          <p:cNvPr id="56" name="Text 42"/>
          <p:cNvSpPr/>
          <p:nvPr/>
        </p:nvSpPr>
        <p:spPr>
          <a:xfrm>
            <a:off x="777240" y="5943600"/>
            <a:ext cx="106372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VALUE   </a:t>
            </a:r>
            <a:pPr indent="0" marL="0">
              <a:buNone/>
            </a:pPr>
            <a:r>
              <a:rPr lang="en-US" sz="1250" i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platform, every stakeholder — from the battery cell to the boardroom.</a:t>
            </a:r>
            <a:endParaRPr lang="en-US" sz="1100" dirty="0"/>
          </a:p>
        </p:txBody>
      </p:sp>
      <p:pic>
        <p:nvPicPr>
          <p:cNvPr id="57" name="Image 12" descr="/home/claude/voltziq/iot/icons/logo_icon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58" name="Text 43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59" name="Text 44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14255" y="384048"/>
            <a:ext cx="1828800" cy="310896"/>
          </a:xfrm>
          <a:prstGeom prst="roundRect">
            <a:avLst>
              <a:gd name="adj" fmla="val 50000"/>
            </a:avLst>
          </a:prstGeom>
          <a:solidFill>
            <a:srgbClr val="EAF2FF"/>
          </a:solidFill>
          <a:ln/>
        </p:spPr>
      </p:sp>
      <p:sp>
        <p:nvSpPr>
          <p:cNvPr id="3" name="Text 1"/>
          <p:cNvSpPr/>
          <p:nvPr/>
        </p:nvSpPr>
        <p:spPr>
          <a:xfrm>
            <a:off x="9814255" y="384048"/>
            <a:ext cx="18288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CUSTOMER BENEFITS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VOLTZIQ DELIVERS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8229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7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Intelligence That Customers Can Feel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2567864" cy="1965960"/>
          </a:xfrm>
          <a:prstGeom prst="roundRect">
            <a:avLst>
              <a:gd name="adj" fmla="val 3256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12532" y="1965960"/>
            <a:ext cx="640080" cy="640080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8" name="Image 0" descr="/home/claude/voltziq/iot/icons/battpc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2552" y="2125980"/>
            <a:ext cx="320040" cy="3200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40080" y="2697480"/>
            <a:ext cx="238498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Visibility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58368" y="3017520"/>
            <a:ext cx="2348408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battery health anytime, anywhere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390824" y="1783080"/>
            <a:ext cx="2567864" cy="1965960"/>
          </a:xfrm>
          <a:prstGeom prst="roundRect">
            <a:avLst>
              <a:gd name="adj" fmla="val 3256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354716" y="1965960"/>
            <a:ext cx="640080" cy="640080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13" name="Image 1" descr="/home/claude/voltziq/iot/icons/config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4736" y="2125980"/>
            <a:ext cx="320040" cy="32004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482264" y="2697480"/>
            <a:ext cx="238498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Control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3500552" y="3017520"/>
            <a:ext cx="2348408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Configure BMS settings without opening the pack</a:t>
            </a:r>
            <a:endParaRPr lang="en-US" sz="950" dirty="0"/>
          </a:p>
        </p:txBody>
      </p:sp>
      <p:sp>
        <p:nvSpPr>
          <p:cNvPr id="16" name="Shape 12"/>
          <p:cNvSpPr/>
          <p:nvPr/>
        </p:nvSpPr>
        <p:spPr>
          <a:xfrm>
            <a:off x="6233008" y="1783080"/>
            <a:ext cx="2567864" cy="1965960"/>
          </a:xfrm>
          <a:prstGeom prst="roundRect">
            <a:avLst>
              <a:gd name="adj" fmla="val 3256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7196900" y="1965960"/>
            <a:ext cx="640080" cy="640080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18" name="Image 2" descr="/home/claude/voltziq/iot/icons/alert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6919" y="2125980"/>
            <a:ext cx="320040" cy="32004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324448" y="2697480"/>
            <a:ext cx="238498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Alerts</a:t>
            </a:r>
            <a:endParaRPr lang="en-US" sz="1200" dirty="0"/>
          </a:p>
        </p:txBody>
      </p:sp>
      <p:sp>
        <p:nvSpPr>
          <p:cNvPr id="20" name="Text 15"/>
          <p:cNvSpPr/>
          <p:nvPr/>
        </p:nvSpPr>
        <p:spPr>
          <a:xfrm>
            <a:off x="6342736" y="3017520"/>
            <a:ext cx="2348408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notified before small issues become failures</a:t>
            </a:r>
            <a:endParaRPr lang="en-US" sz="950" dirty="0"/>
          </a:p>
        </p:txBody>
      </p:sp>
      <p:sp>
        <p:nvSpPr>
          <p:cNvPr id="21" name="Shape 16"/>
          <p:cNvSpPr/>
          <p:nvPr/>
        </p:nvSpPr>
        <p:spPr>
          <a:xfrm>
            <a:off x="9075191" y="1783080"/>
            <a:ext cx="2567864" cy="1965960"/>
          </a:xfrm>
          <a:prstGeom prst="roundRect">
            <a:avLst>
              <a:gd name="adj" fmla="val 3256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10039083" y="1965960"/>
            <a:ext cx="640080" cy="640080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23" name="Image 3" descr="/home/claude/voltziq/iot/icons/predictiv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9103" y="2125980"/>
            <a:ext cx="320040" cy="32004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9166631" y="2697480"/>
            <a:ext cx="238498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Predictive Analytics</a:t>
            </a:r>
            <a:endParaRPr lang="en-US" sz="1200" dirty="0"/>
          </a:p>
        </p:txBody>
      </p:sp>
      <p:sp>
        <p:nvSpPr>
          <p:cNvPr id="25" name="Text 19"/>
          <p:cNvSpPr/>
          <p:nvPr/>
        </p:nvSpPr>
        <p:spPr>
          <a:xfrm>
            <a:off x="9184919" y="3017520"/>
            <a:ext cx="2348408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problems coming, not just react to them</a:t>
            </a:r>
            <a:endParaRPr lang="en-US" sz="950" dirty="0"/>
          </a:p>
        </p:txBody>
      </p:sp>
      <p:sp>
        <p:nvSpPr>
          <p:cNvPr id="26" name="Shape 20"/>
          <p:cNvSpPr/>
          <p:nvPr/>
        </p:nvSpPr>
        <p:spPr>
          <a:xfrm>
            <a:off x="548640" y="3977640"/>
            <a:ext cx="2567864" cy="1965960"/>
          </a:xfrm>
          <a:prstGeom prst="roundRect">
            <a:avLst>
              <a:gd name="adj" fmla="val 3256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7" name="Shape 21"/>
          <p:cNvSpPr/>
          <p:nvPr/>
        </p:nvSpPr>
        <p:spPr>
          <a:xfrm>
            <a:off x="1512532" y="4160520"/>
            <a:ext cx="640080" cy="640080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28" name="Image 4" descr="/home/claude/voltziq/iot/icons/flee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2552" y="4320540"/>
            <a:ext cx="320040" cy="320040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640080" y="4892040"/>
            <a:ext cx="238498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Fleet-Scale Management</a:t>
            </a:r>
            <a:endParaRPr lang="en-US" sz="1200" dirty="0"/>
          </a:p>
        </p:txBody>
      </p:sp>
      <p:sp>
        <p:nvSpPr>
          <p:cNvPr id="30" name="Text 23"/>
          <p:cNvSpPr/>
          <p:nvPr/>
        </p:nvSpPr>
        <p:spPr>
          <a:xfrm>
            <a:off x="658368" y="5212080"/>
            <a:ext cx="2348408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thousands of batteries from one dashboard</a:t>
            </a:r>
            <a:endParaRPr lang="en-US" sz="950" dirty="0"/>
          </a:p>
        </p:txBody>
      </p:sp>
      <p:sp>
        <p:nvSpPr>
          <p:cNvPr id="31" name="Shape 24"/>
          <p:cNvSpPr/>
          <p:nvPr/>
        </p:nvSpPr>
        <p:spPr>
          <a:xfrm>
            <a:off x="3390824" y="3977640"/>
            <a:ext cx="2567864" cy="1965960"/>
          </a:xfrm>
          <a:prstGeom prst="roundRect">
            <a:avLst>
              <a:gd name="adj" fmla="val 3256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2" name="Shape 25"/>
          <p:cNvSpPr/>
          <p:nvPr/>
        </p:nvSpPr>
        <p:spPr>
          <a:xfrm>
            <a:off x="4354716" y="4160520"/>
            <a:ext cx="640080" cy="640080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33" name="Image 5" descr="/home/claude/voltziq/iot/icons/gps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4736" y="4320540"/>
            <a:ext cx="320040" cy="320040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3482264" y="4892040"/>
            <a:ext cx="238498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 Tracking</a:t>
            </a:r>
            <a:endParaRPr lang="en-US" sz="1200" dirty="0"/>
          </a:p>
        </p:txBody>
      </p:sp>
      <p:sp>
        <p:nvSpPr>
          <p:cNvPr id="35" name="Text 27"/>
          <p:cNvSpPr/>
          <p:nvPr/>
        </p:nvSpPr>
        <p:spPr>
          <a:xfrm>
            <a:off x="3500552" y="5212080"/>
            <a:ext cx="2348408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the location of every battery, always</a:t>
            </a:r>
            <a:endParaRPr lang="en-US" sz="950" dirty="0"/>
          </a:p>
        </p:txBody>
      </p:sp>
      <p:sp>
        <p:nvSpPr>
          <p:cNvPr id="36" name="Shape 28"/>
          <p:cNvSpPr/>
          <p:nvPr/>
        </p:nvSpPr>
        <p:spPr>
          <a:xfrm>
            <a:off x="6233008" y="3977640"/>
            <a:ext cx="2567864" cy="1965960"/>
          </a:xfrm>
          <a:prstGeom prst="roundRect">
            <a:avLst>
              <a:gd name="adj" fmla="val 3256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7" name="Shape 29"/>
          <p:cNvSpPr/>
          <p:nvPr/>
        </p:nvSpPr>
        <p:spPr>
          <a:xfrm>
            <a:off x="7196900" y="4160520"/>
            <a:ext cx="640080" cy="640080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38" name="Image 6" descr="/home/claude/voltziq/iot/icons/lock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6919" y="4320540"/>
            <a:ext cx="320040" cy="320040"/>
          </a:xfrm>
          <a:prstGeom prst="rect">
            <a:avLst/>
          </a:prstGeom>
        </p:spPr>
      </p:pic>
      <p:sp>
        <p:nvSpPr>
          <p:cNvPr id="39" name="Text 30"/>
          <p:cNvSpPr/>
          <p:nvPr/>
        </p:nvSpPr>
        <p:spPr>
          <a:xfrm>
            <a:off x="6324448" y="4892040"/>
            <a:ext cx="238498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Anti-Theft Protection</a:t>
            </a:r>
            <a:endParaRPr lang="en-US" sz="1200" dirty="0"/>
          </a:p>
        </p:txBody>
      </p:sp>
      <p:sp>
        <p:nvSpPr>
          <p:cNvPr id="40" name="Text 31"/>
          <p:cNvSpPr/>
          <p:nvPr/>
        </p:nvSpPr>
        <p:spPr>
          <a:xfrm>
            <a:off x="6342736" y="5212080"/>
            <a:ext cx="2348408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Lock, authenticate, and protect every asset</a:t>
            </a:r>
            <a:endParaRPr lang="en-US" sz="950" dirty="0"/>
          </a:p>
        </p:txBody>
      </p:sp>
      <p:sp>
        <p:nvSpPr>
          <p:cNvPr id="41" name="Shape 32"/>
          <p:cNvSpPr/>
          <p:nvPr/>
        </p:nvSpPr>
        <p:spPr>
          <a:xfrm>
            <a:off x="9075191" y="3977640"/>
            <a:ext cx="2567864" cy="1965960"/>
          </a:xfrm>
          <a:prstGeom prst="roundRect">
            <a:avLst>
              <a:gd name="adj" fmla="val 3256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2" name="Shape 33"/>
          <p:cNvSpPr/>
          <p:nvPr/>
        </p:nvSpPr>
        <p:spPr>
          <a:xfrm>
            <a:off x="10039083" y="4160520"/>
            <a:ext cx="640080" cy="640080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43" name="Image 7" descr="/home/claude/voltziq/iot/icons/plugplay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99103" y="4320540"/>
            <a:ext cx="320040" cy="320040"/>
          </a:xfrm>
          <a:prstGeom prst="rect">
            <a:avLst/>
          </a:prstGeom>
        </p:spPr>
      </p:pic>
      <p:sp>
        <p:nvSpPr>
          <p:cNvPr id="44" name="Text 34"/>
          <p:cNvSpPr/>
          <p:nvPr/>
        </p:nvSpPr>
        <p:spPr>
          <a:xfrm>
            <a:off x="9166631" y="4892040"/>
            <a:ext cx="238498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Plug &amp; Play Hardware</a:t>
            </a:r>
            <a:endParaRPr lang="en-US" sz="1200" dirty="0"/>
          </a:p>
        </p:txBody>
      </p:sp>
      <p:sp>
        <p:nvSpPr>
          <p:cNvPr id="45" name="Text 35"/>
          <p:cNvSpPr/>
          <p:nvPr/>
        </p:nvSpPr>
        <p:spPr>
          <a:xfrm>
            <a:off x="9184919" y="5212080"/>
            <a:ext cx="2348408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Faster installation, lower production cost</a:t>
            </a:r>
            <a:endParaRPr lang="en-US" sz="950" dirty="0"/>
          </a:p>
        </p:txBody>
      </p:sp>
      <p:pic>
        <p:nvPicPr>
          <p:cNvPr id="46" name="Image 8" descr="/home/claude/voltziq/iot/icons/logo_icon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47" name="Text 36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48" name="Text 37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VoltzIQ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VoltzIQ Smart BMS IoT Platform</dc:title>
  <dc:subject>PptxGenJS Presentation</dc:subject>
  <dc:creator>VoltzIQ</dc:creator>
  <cp:lastModifiedBy>VoltzIQ</cp:lastModifiedBy>
  <cp:revision>1</cp:revision>
  <dcterms:created xsi:type="dcterms:W3CDTF">2026-07-11T14:02:08Z</dcterms:created>
  <dcterms:modified xsi:type="dcterms:W3CDTF">2026-07-11T14:02:08Z</dcterms:modified>
</cp:coreProperties>
</file>